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7.xml" ContentType="application/vnd.openxmlformats-officedocument.presentationml.notesSl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8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notesSlides/notesSlide9.xml" ContentType="application/vnd.openxmlformats-officedocument.presentationml.notesSlide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notesSlides/notesSlide10.xml" ContentType="application/vnd.openxmlformats-officedocument.presentationml.notesSlide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notesSlides/notesSlide11.xml" ContentType="application/vnd.openxmlformats-officedocument.presentationml.notesSlide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notesSlides/notesSlide12.xml" ContentType="application/vnd.openxmlformats-officedocument.presentationml.notesSlide+xml"/>
  <Override PartName="/ppt/charts/chart90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notesSlides/notesSlide18.xml" ContentType="application/vnd.openxmlformats-officedocument.presentationml.notesSlide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notesSlides/notesSlide22.xml" ContentType="application/vnd.openxmlformats-officedocument.presentationml.notesSlide+xml"/>
  <Override PartName="/ppt/charts/chart113.xml" ContentType="application/vnd.openxmlformats-officedocument.drawingml.chart+xml"/>
  <Override PartName="/ppt/notesSlides/notesSlide23.xml" ContentType="application/vnd.openxmlformats-officedocument.presentationml.notesSlide+xml"/>
  <Override PartName="/ppt/charts/chart114.xml" ContentType="application/vnd.openxmlformats-officedocument.drawingml.chart+xml"/>
  <Override PartName="/ppt/charts/chart115.xml" ContentType="application/vnd.openxmlformats-officedocument.drawingml.chart+xml"/>
  <Override PartName="/ppt/notesSlides/notesSlide24.xml" ContentType="application/vnd.openxmlformats-officedocument.presentationml.notesSlide+xml"/>
  <Override PartName="/ppt/charts/chart116.xml" ContentType="application/vnd.openxmlformats-officedocument.drawingml.chart+xml"/>
  <Override PartName="/ppt/charts/chart117.xml" ContentType="application/vnd.openxmlformats-officedocument.drawingml.chart+xml"/>
  <Override PartName="/ppt/charts/chart118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19.xml" ContentType="application/vnd.openxmlformats-officedocument.drawingml.chart+xml"/>
  <Override PartName="/ppt/charts/chart120.xml" ContentType="application/vnd.openxmlformats-officedocument.drawingml.chart+xml"/>
  <Override PartName="/ppt/charts/chart121.xml" ContentType="application/vnd.openxmlformats-officedocument.drawingml.chart+xml"/>
  <Override PartName="/ppt/charts/chart122.xml" ContentType="application/vnd.openxmlformats-officedocument.drawingml.chart+xml"/>
  <Override PartName="/ppt/notesSlides/notesSlide28.xml" ContentType="application/vnd.openxmlformats-officedocument.presentationml.notesSlide+xml"/>
  <Override PartName="/ppt/charts/chart123.xml" ContentType="application/vnd.openxmlformats-officedocument.drawingml.chart+xml"/>
  <Override PartName="/ppt/charts/chart124.xml" ContentType="application/vnd.openxmlformats-officedocument.drawingml.chart+xml"/>
  <Override PartName="/ppt/charts/chart125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26.xml" ContentType="application/vnd.openxmlformats-officedocument.drawingml.chart+xml"/>
  <Override PartName="/ppt/notesSlides/notesSlide31.xml" ContentType="application/vnd.openxmlformats-officedocument.presentationml.notesSlide+xml"/>
  <Override PartName="/ppt/charts/chart127.xml" ContentType="application/vnd.openxmlformats-officedocument.drawingml.chart+xml"/>
  <Override PartName="/ppt/notesSlides/notesSlide32.xml" ContentType="application/vnd.openxmlformats-officedocument.presentationml.notesSlide+xml"/>
  <Override PartName="/ppt/charts/chart128.xml" ContentType="application/vnd.openxmlformats-officedocument.drawingml.chart+xml"/>
  <Override PartName="/ppt/charts/chart129.xml" ContentType="application/vnd.openxmlformats-officedocument.drawingml.chart+xml"/>
  <Override PartName="/ppt/notesSlides/notesSlide33.xml" ContentType="application/vnd.openxmlformats-officedocument.presentationml.notesSlide+xml"/>
  <Override PartName="/ppt/charts/chart130.xml" ContentType="application/vnd.openxmlformats-officedocument.drawingml.chart+xml"/>
  <Override PartName="/ppt/charts/chart131.xml" ContentType="application/vnd.openxmlformats-officedocument.drawingml.chart+xml"/>
  <Override PartName="/ppt/charts/chart132.xml" ContentType="application/vnd.openxmlformats-officedocument.drawingml.chart+xml"/>
  <Override PartName="/ppt/charts/chart133.xml" ContentType="application/vnd.openxmlformats-officedocument.drawingml.chart+xml"/>
  <Override PartName="/ppt/charts/chart13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7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1" r:id="rId204"/>
    <p:sldId id="462" r:id="rId205"/>
    <p:sldId id="463" r:id="rId206"/>
    <p:sldId id="464" r:id="rId207"/>
    <p:sldId id="482" r:id="rId208"/>
    <p:sldId id="465" r:id="rId209"/>
    <p:sldId id="483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notesMaster" Target="notesMasters/notesMaster1.xml"/><Relationship Id="rId228" Type="http://schemas.openxmlformats.org/officeDocument/2006/relationships/printerSettings" Target="printerSettings/printerSettings1.bin"/><Relationship Id="rId229" Type="http://schemas.openxmlformats.org/officeDocument/2006/relationships/presProps" Target="pres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15%20qPCR%20analysis%20of%20mouse%20liver%20with%20PPP2R5C:liver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22%20qPCR%20of%20mouse%20muscle%20RT%20from%20Katrin:muscle%20ppp2r5c.xls" TargetMode="External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1130%20AAV%20titering%20data:AAVtitration%20calculation.xlsx" TargetMode="External"/></Relationships>
</file>

<file path=ppt/charts/_rels/chart10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1127%20qPCR%20of%20siRNA%20kd%20PPP2R5C%20in%20hepa%2016:20121127%20qPCR%20of%20siRNA%20kd%20PPP2R5C%20in%20hepa%2016.xls" TargetMode="External"/></Relationships>
</file>

<file path=ppt/charts/_rels/chart10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204%20tag%20measurement%20in%20AV%20AAV%20RNAi%20hepa%20:20130204%20tag%20measure%20for%20aav%20av%20rnai.xlsx" TargetMode="External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1101%20HRE%20reporter%20with%20CoCl2%20and%20DMOG%20treatment:20121101%20HRE%20with%20CoCl2%20and%20DMOG%20treatment.xlsx" TargetMode="External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04%20qPCR%20of%20shR6%20and%208:20130304%20qPCR%20shR6%208.xls" TargetMode="External"/></Relationships>
</file>

<file path=ppt/charts/_rels/chart10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14%20qPCR%20of%20shR3-1,2,3,4%20shR6-2,4,5,6,7%20leakiness:20130314%20qPCR%20shR3%206%20single%20clone%20leakiness.xls" TargetMode="External"/></Relationships>
</file>

<file path=ppt/charts/_rels/chart10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26_Hepa16_Glucose%20Uptake:20130326%202NBDG%20uptake%20mean.xlsx" TargetMode="External"/></Relationships>
</file>

<file path=ppt/charts/_rels/chart10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26_Hepa16_Glucose%20Uptake:20130326%202NBDG%20uptake%20mean.xlsx" TargetMode="External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409%20Facs%20analysis%20of%20shR3%206%208%20Glucose%20uptake%20and%20Nile%20Red%20staining:quantification%20using%20R.xlsx" TargetMode="External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419%20_Hepa16_Glucose%20Uptake:20130419%20hepa16%20glucose%20uptake%20quantification%20using%20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221%20qPCR%20of%20mouse%20adipose%20tissue:20101222mouse%20adipose%20ppp2r5c%20.xls" TargetMode="External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507%20glucose%20uptake%20hepa16:mfi%20and%20pr%20no%20transform%20using%20R.xlsx" TargetMode="External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507%20glucose%20uptake%20hepa16:mfi%20%20using%20FlowJo.xlsx" TargetMode="External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507%20glucose%20uptake%20hepa16:mfi%20%20using%20FlowJo.xlsx" TargetMode="External"/></Relationships>
</file>

<file path=ppt/charts/_rels/chart1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10%20glucose%20lactate%20tag%20in%20Hepa%201-6%20with%20PPP2R5C%20kd:20120211%20glucose%20lactate%20tag.xls" TargetMode="External"/></Relationships>
</file>

<file path=ppt/charts/_rels/chart1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1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04%20TAG%20lactate%20gluose%20in%20shR6%20and%208:20130302%20lactate%20glucose%20tag%20shR6%20and%20shR8%20kd.xls" TargetMode="External"/></Relationships>
</file>

<file path=ppt/charts/_rels/chart1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30322%20TAG%20shR3-2,4%20shT6-5,7%205x%20induction:20130321%20TAG%205x%20shR3-2,4%20shR6-5,7.xls" TargetMode="External"/></Relationships>
</file>

<file path=ppt/charts/_rels/chart117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508%20total%20protein%20hepa%20shR3%206%20tag%20ins%2010%20ins%20ins+dex:20130508%20total%20protein%20hepa%20shR3%206%20tag%20ins%2010%20ins%20ins+dex.xlsx" TargetMode="External"/></Relationships>
</file>

<file path=ppt/charts/_rels/chart118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404%20tag%20shr%203%206%20clone%20low%20induction:20130404%20tag%20shr%203%206%20clone%20low%20induction.xls" TargetMode="External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423-24%20pS6K,%20pAMPK(T172),%20pSTAT3,%20Hif1a%20in%20shR3%206%208%20knockdown%20starved%20hepa16:quantification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221%20qPCR%20of%20mouse%20adipose%20tissue:20101222mouse%20adipose%20ppp2r5c%20.xls" TargetMode="External"/></Relationships>
</file>

<file path=ppt/charts/_rels/chart120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1120%20ppp2r5c%20protein%20in%20WT/db%20mice%20liver%20fasting%20refed:quantification%20of%20total%20ppp2r5c.xlsx" TargetMode="External"/></Relationships>
</file>

<file path=ppt/charts/_rels/chart121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419%20_Hepa16_Glucose%20Uptake:20130419%20hepa16%20glucose%20uptake%20quantification%20using%20R.xlsx" TargetMode="External"/></Relationships>
</file>

<file path=ppt/charts/_rels/chart122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913%20glucose%20uptake%20ampk%20inhibition:20130913%20glucose%20uptake%20by%20compound%20c.xlsx" TargetMode="External"/></Relationships>
</file>

<file path=ppt/charts/_rels/chart123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929%20glucose%20uptake%20primary%20hepa%20kd:glucose%20uptake%20primary%20hepa.xlsx" TargetMode="External"/></Relationships>
</file>

<file path=ppt/charts/_rels/chart124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930%20tag%20for%201%20hepa%20%20moi%20100:20130930%20tag%20for%201%20hepa%20and%20sds%20sample%20total%20protein.xlsx" TargetMode="External"/></Relationships>
</file>

<file path=ppt/charts/_rels/chart125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1004%20western%20blot%20primary%20hepatocyte%20kd%20with%20AD-shR3:quantification%20primary%20hepa%20kd.xlsx" TargetMode="External"/></Relationships>
</file>

<file path=ppt/charts/_rels/chart12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10%20glucose%20lactate%20tag%20in%20Hepa%201-6%20with%20PPP2R5C%20kd:20120211%20glucose%20lactate%20tag.xls" TargetMode="External"/></Relationships>
</file>

<file path=ppt/charts/_rels/chart12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128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618%20qPCR%20of%20Hif1a%20target%20in%20shR3%206%20starved:20130618%20HIF1a%20target%20in%201x%20induction%20shR%203%206.xls" TargetMode="External"/></Relationships>
</file>

<file path=ppt/charts/_rels/chart129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618%20qPCR%20of%20Hif1a%20target%20in%20shR3%206%20starved:20130618%20HIF1a%20target%20in%201x%20induction%20shR%203%206.xls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221%20qPCR%20of%20mouse%20adipose%20tissue:20101222mouse%20adipose%20ppp2r5c%20.xls" TargetMode="External"/></Relationships>
</file>

<file path=ppt/charts/_rels/chart130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618%20qPCR%20of%20Hif1a%20target%20in%20shR3%206%20starved:20130618%20HIF1a%20target%20in%201x%20induction%20shR%203%206.xls" TargetMode="External"/></Relationships>
</file>

<file path=ppt/charts/_rels/chart131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618%20qPCR%20of%20Hif1a%20target%20in%20shR3%206%20starved:20130618%20HIF1a%20target%20in%201x%20induction%20shR%203%206.xls" TargetMode="External"/></Relationships>
</file>

<file path=ppt/charts/_rels/chart132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713%20HIF%20reporter%20in%20shR3%206%20starved%20DMOG%20and%201x%20induction:20130713%20Luc%20assay%20HIF%20H%203%206%20DMOG%201x.xlsx" TargetMode="External"/></Relationships>
</file>

<file path=ppt/charts/_rels/chart133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0720%20Luc%20assay%20HRE%2030%20ng%20shR%203%206%201x%20DMOG:20130720%20Luc%20assay%20HRE%2030%20ng%20shR%203%206%201x%20DMOG.xlsx" TargetMode="External"/></Relationships>
</file>

<file path=ppt/charts/_rels/chart134.xml.rels><?xml version="1.0" encoding="UTF-8" standalone="yes"?>
<Relationships xmlns="http://schemas.openxmlformats.org/package/2006/relationships"><Relationship Id="rId1" Type="http://schemas.openxmlformats.org/officeDocument/2006/relationships/oleObject" Target="Macintosh:Users:yongsheng:Data:20131030%20YC01%20AAV%20vectorbiolabs%20retitering_data:20131030%20YC01%20AAV%20titering_data.xls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221%20qPCR%20of%20mouse%20adipose%20tissue:20101222mouse%20adipose%20ppp2r5c%20.xls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221%20qPCR%20of%20mouse%20adipose%20tissue:20101222mouse%20adipose%20ppp2r5c%20.xls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112%20Measuring%20knockdown%20efficiency%20for%20ppp2r5c:shRNA%20miRNA%20ppp2r5c%20knockdown%20efficiency%20RL-v2%20with%20lower%20RL,%20higher%20PPP2R5c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216%20dose%20effect%20of%20shR%20miR%20on%20RL-Var2%20with%200.02%20to%202%20of%20shR/RL:Dose%20effect%20of%20shR%20miR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216%20dose%20effect%20of%20shR%20miR%20on%20RL-Var2%20with%200.02%20to%202%20of%20shR/RL:Dose%20effect%20of%20shR%20miR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510%20qPCR%20analysis%20of%20knockdown%20efficiency%20of%20PPP2R5C%20in%20liver:20110511%20mouse%20liver%20knockdown%20efficiency%20ppp2r5c%20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15%20qPCR%20analysis%20of%20mouse%20liver%20with%20PPP2R5C:liver.xls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630%20p-s6k%20in%20liver%20with%20ppp2r5c%20knockdown:p-S6K%20in%20liver%20with%20ad-ppp2r5c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518%20qPCR%20analysis%20of%20virus%20load%20in%20liver:20110518%20virus%20load.xls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629%20knockdown%20efficiency%20of%20ad-ppp2r5c%20at%202x%20and%203x%20load%20in%20liver:20110629%20mouse%20liver%20knockdown%20efficiency%20ppp2r5c%202x%203x%20.xls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709%20qPCR%20PPP2R5C%20taqman%20probe%20in%202x%20and%203x%20mouse%20liver:20110709%20mouse%20liver%20knockdown%20efficiency%20ppp2r5c%20with%20taqman%20probe%202x%203x%20.xls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727%20qPCR%20of%20PPP2R5C%20and%205D%20in%20AAV%20infected%20liver:20110727%20qPCR%20of%20PPP2R5C%20and%205D%20in%20AAV%20infected%20liver.xls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527%20qPCR%20of%20AD%20infected%20Hepa%201-6:20110527%20AD%20infected%20Hepa%201-6%20ppp2r5c%20knockdown.xls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617%20Hepa%201C1%20AD-PPP2r5C%20p-S6K%20level:western%20quanti%20of%20Hepa1c1%20ps6k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610%20pS6K%20in%20ad-ppp2r5c%20shR3%20knockdown%20Hepa%201-6:western%20blot%20quantification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05%20qPCR%20of%20primary%20hepa%20and%20LFD%20HFD%20liver:20110805%20qPCR%20of%20primary%20hepa%20and%20LFD%20HFD%20liver.xls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719%20glucose%20level%20in%20hepa%201-6%20after%20ad-ppp2r5c:20110719%20glucose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15%20qPCR%20analysis%20of%20mouse%20liver%20with%20PPP2R5C:liver.xls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725%20lactate%20production%20of%20Hepa%201-6%20with%20ad-ppp2r5c:lactate:20110725%20lactate%20A1.xls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04%20primary%20hepatocyte%20glucose%20and%20lactate:20110804%20glucose%20consumption%201st%20hepa%20AV-PPP2R5C.xls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04%20primary%20hepatocyte%20glucose%20and%20lactate:20110804%20lactate%20A1.xls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11%20S6K%20in%20primary%20hepa%20with%20AD-PPP2R5C%20after%20insulin%20treat:20110811%20pS6K%20in%20primary%20hepa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11%20S6K%20in%20primary%20hepa%20with%20AD-PPP2R5C%20after%20insulin%20treat:20110811%20pS6K%20in%20primary%20hepa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18%20qPCR%20of%20pkm2%20in%20liver%20with%20ppp2r5c%20knockdown:20110818%20qPCR%20of%20pkm2%20in%20liver%20with%20ppp2r5c%20knockdown.xls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3%20qPCR%20of%20Hepa%20with%20OE%20with%205C/5D%20and%20miR-5D:20110823%20qPCR%20of%20Hepa%20with%20OE%20with%205C/5D%20and%20miR-5D.xls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3%20qPCR%20of%20Hepa%20with%20OE%20with%205C/5D%20and%20miR-5D:20110823%20qPCR%20of%20Hepa%20with%20OE%20with%205C/5D%20and%20miR-5D.xls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lactate%20A1.xls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OE%205d%20miR5D%20and%20OE%205C%20glucose%20consumptio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15%20qPCR%20analysis%20of%20mouse%20liver%20with%20PPP2R5C:liver.xls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3%20qPCR%20of%20Hepa%20with%20OE%20with%205C/5D%20and%20miR-5D:20110823%20qPCR%20of%20Hepa%20with%20OE%20with%205C/5D%20and%20miR-5D.xls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lactate%20A1.xls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OE%205d%20miR5D%20and%20OE%205C%20glucose%20consumption.xls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3%20qPCR%20of%20Hepa%20with%20OE%20with%205C/5D%20and%20miR-5D:20110823%20qPCR%20of%20Hepa%20with%20OE%20with%205C/5D%20and%20miR-5D.xls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OE%205d%20miR5D%20and%20OE%205C%20glucose%20consumption.xls" TargetMode="Externa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2%20Glucose%20and%20lactate%20in%20hepa%20with%20OE%205C%205D,%20miR-5D:20110822%20lactate%20A1.xls" TargetMode="External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4%20pS6K%20in%20hepa%20with%20PPP2R5D%20OE%20and%20KD:pS6K%20quantification%2020110824.xlsx" TargetMode="External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9%20glucose%20consumptiona%20and%20lactate%20in%20primary%20hepa%20with%20knockdown%20and%20OE:20110829%20lactate%20A1.xls" TargetMode="Externa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829%20glucose%20consumptiona%20and%20lactate%20in%20primary%20hepa%20with%20knockdown%20and%20OE:20110829%20glucose%20consumption%20new.xls" TargetMode="Externa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1%20qPCR%20analysis%20of%20primary%20hepa%20with%20AD%20ppp2r5c:20110901%20qPCR%20analysis%20of%20primary%20hepa%20with%20AD%20ppp2r5c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15%20qPCR%20analysis%20of%20mouse%20liver%20with%20PPP2R5C:liver.xls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1%20qPCR%20analysis%20of%20primary%20hepa%20with%20AD%20ppp2r5c:20110901%20qPCR%20analysis%20of%20primary%20hepa%20with%20AD%20ppp2r5c.xls" TargetMode="Externa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1%20qPCR%20analysis%20of%20primary%20hepa%20with%20AD%20ppp2r5c:20110901%20qPCR%20analysis%20of%20primary%20hepa%20with%20AD%20ppp2r5c.xls" TargetMode="External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8%20TAG%20Glycogen%20ATP%20level%20in%20primary%20hepa%20with%20ppp2r5c%20kd:20110908%20glycogen.xls" TargetMode="External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8%20TAG%20Glycogen%20ATP%20level%20in%20primary%20hepa%20with%20ppp2r5c%20kd:20110908%20TAG.xls" TargetMode="Externa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8%20TAG%20Glycogen%20ATP%20level%20in%20primary%20hepa%20with%20ppp2r5c%20kd:20110909%20ATP.xls" TargetMode="External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17%20qPCR%20of%20primary%20hepa%20in%20FCS%20with%20PPP2R5C%20knockdown:20110917%20qPCR%20of%20primary%20hepa%20in%20FCS%20with%20PPP2R5C%20knockdown.xls" TargetMode="External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17%20qPCR%20of%20primary%20hepa%20in%20FCS%20with%20PPP2R5C%20knockdown:20110917%20qPCR%20of%20primary%20hepa%20in%20FCS%20with%20PPP2R5C%20knockdown.xls" TargetMode="External"/></Relationships>
</file>

<file path=ppt/charts/_rels/chart5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17%20qPCR%20of%20primary%20hepa%20in%20FCS%20with%20PPP2R5C%20knockdown:20110917%20qPCR%20of%20primary%20hepa%20in%20FCS%20with%20PPP2R5C%20knockdown.xls" TargetMode="External"/></Relationships>
</file>

<file path=ppt/charts/_rels/chart5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1018%20pACC1%20in%20primary%20hepa%20with%20PPP2R5C%20kd:quantification%20of%20pACC1.xlsx" TargetMode="External"/></Relationships>
</file>

<file path=ppt/charts/_rels/chart5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23%20lactate%20glucose%20TAG%20hepa%20with%20OE%20and%20kd:20110926%20TAG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22%20qPCR%20of%20mouse%20muscle%20RT%20from%20Katrin:muscle%20ppp2r5c.xls" TargetMode="External"/></Relationships>
</file>

<file path=ppt/charts/_rels/chart6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23%20lactate%20glucose%20TAG%20hepa%20with%20OE%20and%20kd:20110926%20TAG.xls" TargetMode="External"/></Relationships>
</file>

<file path=ppt/charts/_rels/chart6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908%20TAG%20Glycogen%20ATP%20level%20in%20primary%20hepa%20with%20ppp2r5c%20kd:20110908%20TAG.xls" TargetMode="External"/></Relationships>
</file>

<file path=ppt/charts/_rels/chart6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27%20qPCR%20with%2034%20sample%20from%20mauricio:20120430%20qPCR%20with%2034%20sample%20from%20mauricio%20actinb%20norm.xls" TargetMode="External"/></Relationships>
</file>

<file path=ppt/charts/_rels/chart6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10%20glucose%20lactate%20tag%20in%20Hepa%201-6%20with%20PPP2R5C%20kd:20120211%20glucose%20lactate%20tag.xls" TargetMode="External"/></Relationships>
</file>

<file path=ppt/charts/_rels/chart6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2%20TAG%20glucose%20lactate%20in%20hepa%201-6%20for%20profiling:20120222%20TAG%20glucose%20lactate%20hepa%201-6.xls" TargetMode="External"/></Relationships>
</file>

<file path=ppt/charts/_rels/chart6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2%20TAG%20glucose%20lactate%20in%20hepa%201-6%20for%20profiling:20120222%20TAG%20glucose%20lactate%20hepa%201-6.xls" TargetMode="External"/></Relationships>
</file>

<file path=ppt/charts/_rels/chart6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305%20TAG%20and%20FA%20in%20hepa%201-6%20with%20KD%20and%20OE:20120305%20hepa%2016%20OE%20free%20fatty%20acid.xls" TargetMode="External"/></Relationships>
</file>

<file path=ppt/charts/_rels/chart6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1%20TAG%20H48%2024+48%20K24+48:20120221%20TAG%20H%2048%2024+48%20K24+48.xls" TargetMode="External"/></Relationships>
</file>

<file path=ppt/charts/_rels/chart6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126%20quantification%20of%20cMyc%20in%20hepa%20with%20PPP2R5C%20kd:quantification%20of%20c%20myc.xlsx" TargetMode="External"/></Relationships>
</file>

<file path=ppt/charts/_rels/chart6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1018%20pACC1%20in%20primary%20hepa%20with%20PPP2R5C%20kd:quantification%20of%20pACC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22%20qPCR%20of%20mouse%20muscle%20RT%20from%20Katrin:muscle%20ppp2r5c.xls" TargetMode="External"/></Relationships>
</file>

<file path=ppt/charts/_rels/chart7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7%20qPCR%20for%20quanity%20check%20for%20RNA%20profiling%20in%20hepa%201-6%20and%201st%20hepa%20with%20PPP2R5C%20knockdown:20120227%20qPCR%20for%20quanity%20check%20for%20RNA%20profiling%20in%20hepa%201-6%20and%201st%20hepa%20with%20PPP2R5C%20knockdown%20normalized%20to%20TBP.xls" TargetMode="External"/></Relationships>
</file>

<file path=ppt/charts/_rels/chart7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7%20qPCR%20for%20quanity%20check%20for%20RNA%20profiling%20in%20hepa%201-6%20and%201st%20hepa%20with%20PPP2R5C%20knockdown:20120227%20qPCR%20for%20quanity%20check%20for%20RNA%20profiling%20in%20hepa%201-6%20and%201st%20hepa%20with%20PPP2R5C%20knockdown%20normalized%20to%20TBP.xls" TargetMode="External"/></Relationships>
</file>

<file path=ppt/charts/_rels/chart7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302%20qPCR%20of%20TAG%20synthesis%20pathway%2017%20genes:20120302%20qPCR%20of%20TAG%20synthesis%20pathway%2017%20genes%20normalized%20to%20TBP.xls" TargetMode="External"/></Relationships>
</file>

<file path=ppt/charts/_rels/chart7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302%20qPCR%20of%20TAG%20synthesis%20pathway%2017%20genes:20120302%20qPCR%20of%20TAG%20synthesis%20pathway%2017%20genes%20normalized%20to%20TBP.xls" TargetMode="External"/></Relationships>
</file>

<file path=ppt/charts/_rels/chart7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320%20SRE%20luciferase%20with%20different%20ratio:20120321%20Luciferase%20pSRE%20with%20PPP2R5C%20KD.xlsx" TargetMode="External"/></Relationships>
</file>

<file path=ppt/charts/_rels/chart7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02%20SRE%20with%20different%20load%20and%20PPRE:20120402FL_RL.xlsx" TargetMode="External"/></Relationships>
</file>

<file path=ppt/charts/_rels/chart7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02%20SRE%20with%20different%20load%20and%20PPRE:20120402FL_RL.xlsx" TargetMode="External"/></Relationships>
</file>

<file path=ppt/charts/_rels/chart7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27%20luc%20assay%20for%20GPAT-SRE%20LXR%20PPRE%20and%20SREBP:20120427%20srebp%20promoter%20luc.xlsx" TargetMode="External"/></Relationships>
</file>

<file path=ppt/charts/_rels/chart7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27%20luc%20assay%20for%20GPAT-SRE%20LXR%20PPRE%20and%20SREBP:20120427%20ppre%20fl%20luc.xlsx" TargetMode="External"/></Relationships>
</file>

<file path=ppt/charts/_rels/chart7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427%20luc%20assay%20for%20GPAT-SRE%20LXR%20PPRE%20and%20SREBP:20120427%20gpat%20lxr%20luc%20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22%20qPCR%20of%20mouse%20muscle%20RT%20from%20Katrin:muscle%20ppp2r5c.xls" TargetMode="External"/></Relationships>
</file>

<file path=ppt/charts/_rels/chart8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514%20Luc%20assay%20for%20GPAT%20DGAT2%20Slc25a1%20promoter:20120514%20Luc%20GPAT%20DGAT2%20Slc25a1.xlsx" TargetMode="External"/></Relationships>
</file>

<file path=ppt/charts/_rels/chart8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514%20Luc%20assay%20for%20GPAT%20DGAT2%20Slc25a1%20promoter:20120514%20Luc%20GPAT%20DGAT2%20Slc25a1.xlsx" TargetMode="External"/></Relationships>
</file>

<file path=ppt/charts/_rels/chart8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325%20testing%20miR1-12%20in%20293%20:kd%20efficiency.xlsx" TargetMode="External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611%20Glucose%20TAG%20in%20hepa1-6%20with%20tranfection%20miR%20shR:20120611%20Glucose%20TAG.xls" TargetMode="External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611%20Glucose%20TAG%20in%20hepa1-6%20with%20tranfection%20miR%20shR:20120611%20Glucose%20TAG.xls" TargetMode="External"/></Relationships>
</file>

<file path=ppt/charts/_rels/chart8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8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8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801%20HIF1a%20in%20hepa%201-6%20kd:HIF1a%20in%20hepa%201-6%202012080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01122%20qPCR%20of%20mouse%20muscle%20RT%20from%20Katrin:muscle%20ppp2r5c.xls" TargetMode="External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27%20qPCR%20for%20quanity%20check%20for%20RNA%20profiling%20in%20hepa%201-6%20and%201st%20hepa%20with%20PPP2R5C%20knockdown:20120227%20qPCR%20for%20quanity%20check%20for%20RNA%20profiling%20in%20hepa%201-6%20and%201st%20hepa%20with%20PPP2R5C%20knockdown%20normalized%20to%20TBP.xls" TargetMode="External"/></Relationships>
</file>

<file path=ppt/charts/_rels/chart9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604%20luc%20assay%20for%204%20promoter%205%20upstream%20and%206%20promoter%20frag:20120604%20Luciferase%20assay%20with%204%20promoter%20and%205%20upstream%20and%206%20truncated%20prmoter.xlsx" TargetMode="External"/></Relationships>
</file>

<file path=ppt/charts/_rels/chart9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708%20Acly%20up2%20and%20up6%20luc%20assay:20120708%20Acly%20up%202%206.xlsx" TargetMode="External"/></Relationships>
</file>

<file path=ppt/charts/_rels/chart9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1002%20luc%20assay%20for%20acly6%20fragments:20121002%20luc%20assay%20acly6%20fragments.xlsx" TargetMode="External"/></Relationships>
</file>

<file path=ppt/charts/_rels/chart9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10719%20glucose%20level%20in%20hepa%201-6%20after%20ad-ppp2r5c:20110719%20glucose.xls" TargetMode="External"/></Relationships>
</file>

<file path=ppt/charts/_rels/chart9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210%20glucose%20lactate%20tag%20in%20Hepa%201-6%20with%20PPP2R5C%20kd:20120210%20glucose%20lactate%20tag.xls" TargetMode="External"/></Relationships>
</file>

<file path=ppt/charts/_rels/chart96.xml.rels><?xml version="1.0" encoding="UTF-8" standalone="yes"?>
<Relationships xmlns="http://schemas.openxmlformats.org/package/2006/relationships"><Relationship Id="rId1" Type="http://schemas.openxmlformats.org/officeDocument/2006/relationships/oleObject" Target="Windows:Documents%20and%20Settings:Yongsheng%20Cheng:&#26700;&#38754;:Seahorse:20121123%20seahorse:121122-HEPA16-SHRNA-PPP2R5C-GLYCO-RESULTS.xls" TargetMode="External"/></Relationships>
</file>

<file path=ppt/charts/_rels/chart9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esktop:Seahorse:20121123%20seahorse:121123-seahorse-norm.xlsx" TargetMode="External"/></Relationships>
</file>

<file path=ppt/charts/_rels/chart9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0904%20TAG%20measurement%20in%20hepa%201-6%20with%20rapamycin%20treatment:20120831%20TAG.xls" TargetMode="External"/></Relationships>
</file>

<file path=ppt/charts/_rels/chart9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ongsheng:Data:20121213%20TAG%20in%203d%204d%20kd%20of%20PPP2R5C:20121213%20TAG%203d%204d%20k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1+4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7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('2006.12.20.csv'!$P$150,'2006.12.20.csv'!$P$153)</c:f>
                <c:numCache>
                  <c:formatCode>General</c:formatCode>
                  <c:ptCount val="2"/>
                  <c:pt idx="0">
                    <c:v>0.172587260388969</c:v>
                  </c:pt>
                  <c:pt idx="1">
                    <c:v>0.123988271964185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('2006.12.20.csv'!$O$150,'2006.12.20.csv'!$O$153)</c:f>
              <c:numCache>
                <c:formatCode>0.00</c:formatCode>
                <c:ptCount val="2"/>
                <c:pt idx="0">
                  <c:v>0.911394546577791</c:v>
                </c:pt>
                <c:pt idx="1">
                  <c:v>1.713173985037196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('2006.12.20.csv'!$P$151,'2006.12.20.csv'!$P$154)</c:f>
                <c:numCache>
                  <c:formatCode>General</c:formatCode>
                  <c:ptCount val="2"/>
                  <c:pt idx="0">
                    <c:v>0.0345126445516522</c:v>
                  </c:pt>
                  <c:pt idx="1">
                    <c:v>0.108296262104626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('2006.12.20.csv'!$O$151,'2006.12.20.csv'!$O$154)</c:f>
              <c:numCache>
                <c:formatCode>0.00</c:formatCode>
                <c:ptCount val="2"/>
                <c:pt idx="0">
                  <c:v>1.109372005183502</c:v>
                </c:pt>
                <c:pt idx="1">
                  <c:v>1.272813751564068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('2006.12.20.csv'!$P$152,'2006.12.20.csv'!$P$155)</c:f>
                <c:numCache>
                  <c:formatCode>General</c:formatCode>
                  <c:ptCount val="2"/>
                  <c:pt idx="0">
                    <c:v>0.160952247844104</c:v>
                  </c:pt>
                  <c:pt idx="1">
                    <c:v>0.157202326192327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('2006.12.20.csv'!$O$152,'2006.12.20.csv'!$O$155)</c:f>
              <c:numCache>
                <c:formatCode>0.00</c:formatCode>
                <c:ptCount val="2"/>
                <c:pt idx="0">
                  <c:v>1.18248795122488</c:v>
                </c:pt>
                <c:pt idx="1">
                  <c:v>1.533149299666764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415912"/>
        <c:axId val="-2142412920"/>
      </c:barChart>
      <c:catAx>
        <c:axId val="-21424159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412920"/>
        <c:crosses val="autoZero"/>
        <c:auto val="1"/>
        <c:lblAlgn val="ctr"/>
        <c:lblOffset val="100"/>
        <c:noMultiLvlLbl val="0"/>
      </c:catAx>
      <c:valAx>
        <c:axId val="-2142412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(TBP)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415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Long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Fasted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('2006.12.20.csv'!$X$150,'2006.12.20.csv'!$X$152)</c:f>
                <c:numCache>
                  <c:formatCode>General</c:formatCode>
                  <c:ptCount val="2"/>
                  <c:pt idx="0">
                    <c:v>0.588661262092081</c:v>
                  </c:pt>
                  <c:pt idx="1">
                    <c:v>0.306358922936205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('2006.12.20.csv'!$W$150,'2006.12.20.csv'!$W$152)</c:f>
              <c:numCache>
                <c:formatCode>0.00</c:formatCode>
                <c:ptCount val="2"/>
                <c:pt idx="0">
                  <c:v>1.458832834965454</c:v>
                </c:pt>
                <c:pt idx="1">
                  <c:v>1.917549671583551</c:v>
                </c:pt>
              </c:numCache>
            </c:numRef>
          </c:val>
        </c:ser>
        <c:ser>
          <c:idx val="1"/>
          <c:order val="1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('2006.12.20.csv'!$X$151,'2006.12.20.csv'!$X$153)</c:f>
                <c:numCache>
                  <c:formatCode>General</c:formatCode>
                  <c:ptCount val="2"/>
                  <c:pt idx="0">
                    <c:v>0.721072541434207</c:v>
                  </c:pt>
                  <c:pt idx="1">
                    <c:v>1.51691616083044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('2006.12.20.csv'!$W$151,'2006.12.20.csv'!$W$153)</c:f>
              <c:numCache>
                <c:formatCode>0.00</c:formatCode>
                <c:ptCount val="2"/>
                <c:pt idx="0">
                  <c:v>3.7395505183597</c:v>
                </c:pt>
                <c:pt idx="1">
                  <c:v>2.498622305897036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901176"/>
        <c:axId val="-2142898264"/>
      </c:barChart>
      <c:catAx>
        <c:axId val="-214290117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898264"/>
        <c:crosses val="autoZero"/>
        <c:auto val="1"/>
        <c:lblAlgn val="ctr"/>
        <c:lblOffset val="100"/>
        <c:noMultiLvlLbl val="0"/>
      </c:catAx>
      <c:valAx>
        <c:axId val="-21428982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9011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AAV</a:t>
            </a:r>
            <a:r>
              <a:rPr lang="en-US" baseline="0"/>
              <a:t> Production Profile</a:t>
            </a:r>
            <a:endParaRPr lang="en-US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'AAV titer'!$U$132</c:f>
              <c:strCache>
                <c:ptCount val="1"/>
                <c:pt idx="0">
                  <c:v>NC</c:v>
                </c:pt>
              </c:strCache>
            </c:strRef>
          </c:tx>
          <c:cat>
            <c:strRef>
              <c:f>'AAV titer'!$T$133:$T$137</c:f>
              <c:strCache>
                <c:ptCount val="5"/>
                <c:pt idx="0">
                  <c:v>Lysis</c:v>
                </c:pt>
                <c:pt idx="1">
                  <c:v>Gradient 1</c:v>
                </c:pt>
                <c:pt idx="2">
                  <c:v>Gradient 2</c:v>
                </c:pt>
                <c:pt idx="3">
                  <c:v>Dialysis</c:v>
                </c:pt>
                <c:pt idx="4">
                  <c:v>Concentration</c:v>
                </c:pt>
              </c:strCache>
            </c:strRef>
          </c:cat>
          <c:val>
            <c:numRef>
              <c:f>'AAV titer'!$W$133:$W$137</c:f>
              <c:numCache>
                <c:formatCode>0.00E+00</c:formatCode>
                <c:ptCount val="5"/>
                <c:pt idx="0">
                  <c:v>39.92623979240951</c:v>
                </c:pt>
                <c:pt idx="1">
                  <c:v>30.52807306368189</c:v>
                </c:pt>
                <c:pt idx="2">
                  <c:v>4.112781699422607</c:v>
                </c:pt>
                <c:pt idx="3">
                  <c:v>1.194334723931592</c:v>
                </c:pt>
                <c:pt idx="4">
                  <c:v>0.902913811512868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'AAV titer'!$V$132</c:f>
              <c:strCache>
                <c:ptCount val="1"/>
                <c:pt idx="0">
                  <c:v>miR12</c:v>
                </c:pt>
              </c:strCache>
            </c:strRef>
          </c:tx>
          <c:cat>
            <c:strRef>
              <c:f>'AAV titer'!$T$133:$T$137</c:f>
              <c:strCache>
                <c:ptCount val="5"/>
                <c:pt idx="0">
                  <c:v>Lysis</c:v>
                </c:pt>
                <c:pt idx="1">
                  <c:v>Gradient 1</c:v>
                </c:pt>
                <c:pt idx="2">
                  <c:v>Gradient 2</c:v>
                </c:pt>
                <c:pt idx="3">
                  <c:v>Dialysis</c:v>
                </c:pt>
                <c:pt idx="4">
                  <c:v>Concentration</c:v>
                </c:pt>
              </c:strCache>
            </c:strRef>
          </c:cat>
          <c:val>
            <c:numRef>
              <c:f>'AAV titer'!$X$133:$X$137</c:f>
              <c:numCache>
                <c:formatCode>0.00E+00</c:formatCode>
                <c:ptCount val="5"/>
                <c:pt idx="0">
                  <c:v>16.80863824604844</c:v>
                </c:pt>
                <c:pt idx="1">
                  <c:v>11.41958287120913</c:v>
                </c:pt>
                <c:pt idx="2">
                  <c:v>1.542993516635648</c:v>
                </c:pt>
                <c:pt idx="3">
                  <c:v>0.212261484586278</c:v>
                </c:pt>
                <c:pt idx="4">
                  <c:v>0.277560303991737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7970040"/>
        <c:axId val="-2137964296"/>
      </c:lineChart>
      <c:catAx>
        <c:axId val="-2137970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AAV Production</a:t>
                </a:r>
                <a:r>
                  <a:rPr lang="en-US" baseline="0"/>
                  <a:t> Phase</a:t>
                </a:r>
                <a:endParaRPr lang="en-US"/>
              </a:p>
            </c:rich>
          </c:tx>
          <c:overlay val="0"/>
        </c:title>
        <c:majorTickMark val="out"/>
        <c:minorTickMark val="none"/>
        <c:tickLblPos val="nextTo"/>
        <c:crossAx val="-2137964296"/>
        <c:crosses val="autoZero"/>
        <c:auto val="1"/>
        <c:lblAlgn val="ctr"/>
        <c:lblOffset val="100"/>
        <c:noMultiLvlLbl val="0"/>
      </c:catAx>
      <c:valAx>
        <c:axId val="-21379642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Total mice for 5x10E11/mouse</a:t>
                </a:r>
              </a:p>
            </c:rich>
          </c:tx>
          <c:overlay val="0"/>
        </c:title>
        <c:numFmt formatCode="#,##0" sourceLinked="0"/>
        <c:majorTickMark val="out"/>
        <c:minorTickMark val="none"/>
        <c:tickLblPos val="nextTo"/>
        <c:crossAx val="-213797004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 siRNA KD in hepa 1-6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'TBP normal'!$F$68:$F$75</c:f>
                <c:numCache>
                  <c:formatCode>General</c:formatCode>
                  <c:ptCount val="8"/>
                  <c:pt idx="0">
                    <c:v>0.731337452156913</c:v>
                  </c:pt>
                  <c:pt idx="1">
                    <c:v>0.92871576902132</c:v>
                  </c:pt>
                  <c:pt idx="2">
                    <c:v>0.765930335637496</c:v>
                  </c:pt>
                  <c:pt idx="3">
                    <c:v>0.404219210659328</c:v>
                  </c:pt>
                  <c:pt idx="4">
                    <c:v>0.53780625722415</c:v>
                  </c:pt>
                  <c:pt idx="5">
                    <c:v>0.104325540924037</c:v>
                  </c:pt>
                  <c:pt idx="6">
                    <c:v>0.539460934662428</c:v>
                  </c:pt>
                  <c:pt idx="7">
                    <c:v>0.359208178576099</c:v>
                  </c:pt>
                </c:numCache>
              </c:numRef>
            </c:plus>
            <c:minus>
              <c:numRef>
                <c:f>'TBP normal'!$F$68:$F$75</c:f>
                <c:numCache>
                  <c:formatCode>General</c:formatCode>
                  <c:ptCount val="8"/>
                  <c:pt idx="0">
                    <c:v>0.731337452156913</c:v>
                  </c:pt>
                  <c:pt idx="1">
                    <c:v>0.92871576902132</c:v>
                  </c:pt>
                  <c:pt idx="2">
                    <c:v>0.765930335637496</c:v>
                  </c:pt>
                  <c:pt idx="3">
                    <c:v>0.404219210659328</c:v>
                  </c:pt>
                  <c:pt idx="4">
                    <c:v>0.53780625722415</c:v>
                  </c:pt>
                  <c:pt idx="5">
                    <c:v>0.104325540924037</c:v>
                  </c:pt>
                  <c:pt idx="6">
                    <c:v>0.539460934662428</c:v>
                  </c:pt>
                  <c:pt idx="7">
                    <c:v>0.359208178576099</c:v>
                  </c:pt>
                </c:numCache>
              </c:numRef>
            </c:minus>
          </c:errBars>
          <c:cat>
            <c:strRef>
              <c:f>'TBP normal'!$A$68:$A$75</c:f>
              <c:strCache>
                <c:ptCount val="8"/>
                <c:pt idx="0">
                  <c:v>Ct</c:v>
                </c:pt>
                <c:pt idx="1">
                  <c:v>DF</c:v>
                </c:pt>
                <c:pt idx="2">
                  <c:v>Luci</c:v>
                </c:pt>
                <c:pt idx="3">
                  <c:v>PPP2R5C Pool</c:v>
                </c:pt>
                <c:pt idx="4">
                  <c:v>PPP2R5C-1</c:v>
                </c:pt>
                <c:pt idx="5">
                  <c:v>PPP2R5C-2</c:v>
                </c:pt>
                <c:pt idx="6">
                  <c:v>PPP2R5C-3</c:v>
                </c:pt>
                <c:pt idx="7">
                  <c:v>PPP2R5C-4</c:v>
                </c:pt>
              </c:strCache>
            </c:strRef>
          </c:cat>
          <c:val>
            <c:numRef>
              <c:f>'TBP normal'!$E$68:$E$75</c:f>
              <c:numCache>
                <c:formatCode>General</c:formatCode>
                <c:ptCount val="8"/>
                <c:pt idx="0">
                  <c:v>0.922590622681021</c:v>
                </c:pt>
                <c:pt idx="1">
                  <c:v>1.308760723497461</c:v>
                </c:pt>
                <c:pt idx="2">
                  <c:v>1.077409377318979</c:v>
                </c:pt>
                <c:pt idx="3">
                  <c:v>0.567901380766247</c:v>
                </c:pt>
                <c:pt idx="4">
                  <c:v>0.958211011068543</c:v>
                </c:pt>
                <c:pt idx="5">
                  <c:v>0.665640779033524</c:v>
                </c:pt>
                <c:pt idx="6">
                  <c:v>1.211761840219324</c:v>
                </c:pt>
                <c:pt idx="7">
                  <c:v>0.976103812164581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262456"/>
        <c:axId val="-2136259480"/>
      </c:barChart>
      <c:catAx>
        <c:axId val="-2136262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6259480"/>
        <c:crosses val="autoZero"/>
        <c:auto val="1"/>
        <c:lblAlgn val="ctr"/>
        <c:lblOffset val="100"/>
        <c:noMultiLvlLbl val="0"/>
      </c:catAx>
      <c:valAx>
        <c:axId val="-2136259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262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profile in Hepa1-6 with PPP2R5C KD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TAG!$D$88:$D$94</c:f>
                <c:numCache>
                  <c:formatCode>General</c:formatCode>
                  <c:ptCount val="7"/>
                  <c:pt idx="0">
                    <c:v>1.11938550447501</c:v>
                  </c:pt>
                  <c:pt idx="1">
                    <c:v>2.272016046383068</c:v>
                  </c:pt>
                  <c:pt idx="2">
                    <c:v>6.907306158</c:v>
                  </c:pt>
                  <c:pt idx="3">
                    <c:v>1.465502503</c:v>
                  </c:pt>
                  <c:pt idx="4">
                    <c:v>1.970044408</c:v>
                  </c:pt>
                  <c:pt idx="5">
                    <c:v>4.280654617</c:v>
                  </c:pt>
                  <c:pt idx="6">
                    <c:v>0.993213469</c:v>
                  </c:pt>
                </c:numCache>
              </c:numRef>
            </c:plus>
            <c:minus>
              <c:numRef>
                <c:f>TAG!$D$88:$D$94</c:f>
                <c:numCache>
                  <c:formatCode>General</c:formatCode>
                  <c:ptCount val="7"/>
                  <c:pt idx="0">
                    <c:v>1.11938550447501</c:v>
                  </c:pt>
                  <c:pt idx="1">
                    <c:v>2.272016046383068</c:v>
                  </c:pt>
                  <c:pt idx="2">
                    <c:v>6.907306158</c:v>
                  </c:pt>
                  <c:pt idx="3">
                    <c:v>1.465502503</c:v>
                  </c:pt>
                  <c:pt idx="4">
                    <c:v>1.970044408</c:v>
                  </c:pt>
                  <c:pt idx="5">
                    <c:v>4.280654617</c:v>
                  </c:pt>
                  <c:pt idx="6">
                    <c:v>0.993213469</c:v>
                  </c:pt>
                </c:numCache>
              </c:numRef>
            </c:minus>
          </c:errBars>
          <c:cat>
            <c:strRef>
              <c:f>TAG!$B$88:$B$94</c:f>
              <c:strCache>
                <c:ptCount val="7"/>
                <c:pt idx="0">
                  <c:v>PBS</c:v>
                </c:pt>
                <c:pt idx="1">
                  <c:v>AV NC</c:v>
                </c:pt>
                <c:pt idx="2">
                  <c:v>shR3</c:v>
                </c:pt>
                <c:pt idx="3">
                  <c:v>AAV NC</c:v>
                </c:pt>
                <c:pt idx="4">
                  <c:v>miR12</c:v>
                </c:pt>
                <c:pt idx="5">
                  <c:v>LUCi</c:v>
                </c:pt>
                <c:pt idx="6">
                  <c:v>PPP2R5Ci</c:v>
                </c:pt>
              </c:strCache>
            </c:strRef>
          </c:cat>
          <c:val>
            <c:numRef>
              <c:f>TAG!$C$88:$C$94</c:f>
              <c:numCache>
                <c:formatCode>General</c:formatCode>
                <c:ptCount val="7"/>
                <c:pt idx="0">
                  <c:v>36.41656406355492</c:v>
                </c:pt>
                <c:pt idx="1">
                  <c:v>50.71327962852791</c:v>
                </c:pt>
                <c:pt idx="2">
                  <c:v>59.59316313</c:v>
                </c:pt>
                <c:pt idx="3">
                  <c:v>37.64169885</c:v>
                </c:pt>
                <c:pt idx="4">
                  <c:v>32.64703231</c:v>
                </c:pt>
                <c:pt idx="5">
                  <c:v>45.4712429</c:v>
                </c:pt>
                <c:pt idx="6">
                  <c:v>45.67945222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414584"/>
        <c:axId val="-2135411608"/>
      </c:barChart>
      <c:catAx>
        <c:axId val="-2135414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5411608"/>
        <c:crosses val="autoZero"/>
        <c:auto val="1"/>
        <c:lblAlgn val="ctr"/>
        <c:lblOffset val="100"/>
        <c:noMultiLvlLbl val="0"/>
      </c:catAx>
      <c:valAx>
        <c:axId val="-2135411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5414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HRE Reporter in Hepa 1-6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('20121101 FL.TXT'!$A$30,'20121101 FL.TXT'!$C$30,'20121101 FL.TXT'!$E$30,'20121101 FL.TXT'!$G$30,'20121101 FL.TXT'!$I$30,'20121101 FL.TXT'!$K$30)</c:f>
                <c:numCache>
                  <c:formatCode>General</c:formatCode>
                  <c:ptCount val="6"/>
                  <c:pt idx="0">
                    <c:v>1.073204043393069</c:v>
                  </c:pt>
                  <c:pt idx="1">
                    <c:v>1.212726142809514</c:v>
                  </c:pt>
                  <c:pt idx="2">
                    <c:v>6.384173404530637</c:v>
                  </c:pt>
                  <c:pt idx="3">
                    <c:v>0.586694910983812</c:v>
                  </c:pt>
                  <c:pt idx="4">
                    <c:v>0.637631480402846</c:v>
                  </c:pt>
                  <c:pt idx="5">
                    <c:v>1.783709843976792</c:v>
                  </c:pt>
                </c:numCache>
              </c:numRef>
            </c:plus>
            <c:minus>
              <c:numRef>
                <c:f>('20121101 FL.TXT'!$A$30,'20121101 FL.TXT'!$C$30,'20121101 FL.TXT'!$E$30,'20121101 FL.TXT'!$G$30,'20121101 FL.TXT'!$I$30,'20121101 FL.TXT'!$K$30)</c:f>
                <c:numCache>
                  <c:formatCode>General</c:formatCode>
                  <c:ptCount val="6"/>
                  <c:pt idx="0">
                    <c:v>1.073204043393069</c:v>
                  </c:pt>
                  <c:pt idx="1">
                    <c:v>1.212726142809514</c:v>
                  </c:pt>
                  <c:pt idx="2">
                    <c:v>6.384173404530637</c:v>
                  </c:pt>
                  <c:pt idx="3">
                    <c:v>0.586694910983812</c:v>
                  </c:pt>
                  <c:pt idx="4">
                    <c:v>0.637631480402846</c:v>
                  </c:pt>
                  <c:pt idx="5">
                    <c:v>1.783709843976792</c:v>
                  </c:pt>
                </c:numCache>
              </c:numRef>
            </c:minus>
          </c:errBars>
          <c:cat>
            <c:strRef>
              <c:f>('20121101 FL.TXT'!$A$25,'20121101 FL.TXT'!$C$25,'20121101 FL.TXT'!$E$25,'20121101 FL.TXT'!$G$25,'20121101 FL.TXT'!$I$25,'20121101 FL.TXT'!$K$25)</c:f>
              <c:strCache>
                <c:ptCount val="6"/>
                <c:pt idx="0">
                  <c:v>H2O</c:v>
                </c:pt>
                <c:pt idx="1">
                  <c:v>DMSO</c:v>
                </c:pt>
                <c:pt idx="2">
                  <c:v>100 uM DMOG</c:v>
                </c:pt>
                <c:pt idx="3">
                  <c:v>100 uM CoCl2</c:v>
                </c:pt>
                <c:pt idx="4">
                  <c:v>200 uM DMOG</c:v>
                </c:pt>
                <c:pt idx="5">
                  <c:v>200 uM CoCl2</c:v>
                </c:pt>
              </c:strCache>
            </c:strRef>
          </c:cat>
          <c:val>
            <c:numRef>
              <c:f>('20121101 FL.TXT'!$A$29,'20121101 FL.TXT'!$C$29,'20121101 FL.TXT'!$E$29,'20121101 FL.TXT'!$G$29,'20121101 FL.TXT'!$I$29,'20121101 FL.TXT'!$K$29)</c:f>
              <c:numCache>
                <c:formatCode>0.0</c:formatCode>
                <c:ptCount val="6"/>
                <c:pt idx="0">
                  <c:v>5.930862428480486</c:v>
                </c:pt>
                <c:pt idx="1">
                  <c:v>6.85146098792187</c:v>
                </c:pt>
                <c:pt idx="2">
                  <c:v>14.5001851099129</c:v>
                </c:pt>
                <c:pt idx="3">
                  <c:v>12.89847582884275</c:v>
                </c:pt>
                <c:pt idx="4">
                  <c:v>12.57753861090275</c:v>
                </c:pt>
                <c:pt idx="5">
                  <c:v>13.19235468186174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372488"/>
        <c:axId val="-2135369512"/>
      </c:barChart>
      <c:catAx>
        <c:axId val="-21353724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5369512"/>
        <c:crosses val="autoZero"/>
        <c:auto val="1"/>
        <c:lblAlgn val="ctr"/>
        <c:lblOffset val="100"/>
        <c:noMultiLvlLbl val="0"/>
      </c:catAx>
      <c:valAx>
        <c:axId val="-2135369512"/>
        <c:scaling>
          <c:orientation val="minMax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crossAx val="-2135372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PPPP2R5C total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'Actin normal'!$L$88:$L$93</c:f>
                <c:numCache>
                  <c:formatCode>General</c:formatCode>
                  <c:ptCount val="6"/>
                  <c:pt idx="0">
                    <c:v>0.00229768215668808</c:v>
                  </c:pt>
                  <c:pt idx="1">
                    <c:v>0.0023788762556084</c:v>
                  </c:pt>
                  <c:pt idx="2">
                    <c:v>0.000357704034496783</c:v>
                  </c:pt>
                  <c:pt idx="3">
                    <c:v>5.79775786070218E-5</c:v>
                  </c:pt>
                  <c:pt idx="4">
                    <c:v>0.00166742240123262</c:v>
                  </c:pt>
                  <c:pt idx="5">
                    <c:v>0.00167540657310588</c:v>
                  </c:pt>
                </c:numCache>
              </c:numRef>
            </c:plus>
            <c:minus>
              <c:numRef>
                <c:f>'Actin normal'!$L$88:$L$93</c:f>
                <c:numCache>
                  <c:formatCode>General</c:formatCode>
                  <c:ptCount val="6"/>
                  <c:pt idx="0">
                    <c:v>0.00229768215668808</c:v>
                  </c:pt>
                  <c:pt idx="1">
                    <c:v>0.0023788762556084</c:v>
                  </c:pt>
                  <c:pt idx="2">
                    <c:v>0.000357704034496783</c:v>
                  </c:pt>
                  <c:pt idx="3">
                    <c:v>5.79775786070218E-5</c:v>
                  </c:pt>
                  <c:pt idx="4">
                    <c:v>0.00166742240123262</c:v>
                  </c:pt>
                  <c:pt idx="5">
                    <c:v>0.00167540657310588</c:v>
                  </c:pt>
                </c:numCache>
              </c:numRef>
            </c:minus>
          </c:errBars>
          <c:cat>
            <c:multiLvlStrRef>
              <c:f>'Actin normal'!$A$88:$B$93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</c:v>
                  </c:pt>
                  <c:pt idx="2">
                    <c:v>shR6</c:v>
                  </c:pt>
                  <c:pt idx="4">
                    <c:v>shR8</c:v>
                  </c:pt>
                </c:lvl>
              </c:multiLvlStrCache>
            </c:multiLvlStrRef>
          </c:cat>
          <c:val>
            <c:numRef>
              <c:f>'Actin normal'!$K$88:$K$93</c:f>
              <c:numCache>
                <c:formatCode>0.0000</c:formatCode>
                <c:ptCount val="6"/>
                <c:pt idx="0">
                  <c:v>0.0321818132725851</c:v>
                </c:pt>
                <c:pt idx="1">
                  <c:v>0.0324601294042573</c:v>
                </c:pt>
                <c:pt idx="2">
                  <c:v>0.0240764647955218</c:v>
                </c:pt>
                <c:pt idx="3">
                  <c:v>0.00997427890679021</c:v>
                </c:pt>
                <c:pt idx="4">
                  <c:v>0.0243863228717127</c:v>
                </c:pt>
                <c:pt idx="5">
                  <c:v>0.0100144159809819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264936"/>
        <c:axId val="-2134261960"/>
      </c:barChart>
      <c:catAx>
        <c:axId val="-21342649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4261960"/>
        <c:crosses val="autoZero"/>
        <c:auto val="1"/>
        <c:lblAlgn val="ctr"/>
        <c:lblOffset val="100"/>
        <c:noMultiLvlLbl val="0"/>
      </c:catAx>
      <c:valAx>
        <c:axId val="-2134261960"/>
        <c:scaling>
          <c:orientation val="minMax"/>
        </c:scaling>
        <c:delete val="0"/>
        <c:axPos val="l"/>
        <c:majorGridlines/>
        <c:numFmt formatCode="0.0000" sourceLinked="1"/>
        <c:majorTickMark val="out"/>
        <c:minorTickMark val="none"/>
        <c:tickLblPos val="nextTo"/>
        <c:crossAx val="-2134264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597643805975"/>
          <c:y val="0.023463467206264"/>
          <c:w val="0.890857826931939"/>
          <c:h val="0.799516781770994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'Actin normal'!$D$130:$D$149</c:f>
                <c:numCache>
                  <c:formatCode>General</c:formatCode>
                  <c:ptCount val="20"/>
                  <c:pt idx="0">
                    <c:v>0.0458681949105817</c:v>
                  </c:pt>
                  <c:pt idx="1">
                    <c:v>0.206058814444587</c:v>
                  </c:pt>
                  <c:pt idx="2">
                    <c:v>0.0528805053787082</c:v>
                  </c:pt>
                  <c:pt idx="3">
                    <c:v>0.0177524838326742</c:v>
                  </c:pt>
                  <c:pt idx="4">
                    <c:v>0.262860042471963</c:v>
                  </c:pt>
                  <c:pt idx="5">
                    <c:v>0.00577118179910456</c:v>
                  </c:pt>
                  <c:pt idx="6">
                    <c:v>0.0993353952891924</c:v>
                  </c:pt>
                  <c:pt idx="7">
                    <c:v>0.0222406704629311</c:v>
                  </c:pt>
                  <c:pt idx="8">
                    <c:v>0.10740353498974</c:v>
                  </c:pt>
                  <c:pt idx="9">
                    <c:v>0.0306654485610629</c:v>
                  </c:pt>
                  <c:pt idx="10">
                    <c:v>0.0770326144889716</c:v>
                  </c:pt>
                  <c:pt idx="11">
                    <c:v>0.010050996070868</c:v>
                  </c:pt>
                  <c:pt idx="12">
                    <c:v>0.0653007210270795</c:v>
                  </c:pt>
                  <c:pt idx="13">
                    <c:v>0.00993143944215725</c:v>
                  </c:pt>
                  <c:pt idx="14">
                    <c:v>0.208007206534009</c:v>
                  </c:pt>
                  <c:pt idx="15">
                    <c:v>0.0252881429762331</c:v>
                  </c:pt>
                  <c:pt idx="16">
                    <c:v>0.0778058292159962</c:v>
                  </c:pt>
                  <c:pt idx="17">
                    <c:v>0.0337980612547486</c:v>
                  </c:pt>
                  <c:pt idx="18">
                    <c:v>0.135245659796696</c:v>
                  </c:pt>
                  <c:pt idx="19">
                    <c:v>0.0402456375299949</c:v>
                  </c:pt>
                </c:numCache>
              </c:numRef>
            </c:plus>
            <c:minus>
              <c:numRef>
                <c:f>'Actin normal'!$D$130:$D$149</c:f>
                <c:numCache>
                  <c:formatCode>General</c:formatCode>
                  <c:ptCount val="20"/>
                  <c:pt idx="0">
                    <c:v>0.0458681949105817</c:v>
                  </c:pt>
                  <c:pt idx="1">
                    <c:v>0.206058814444587</c:v>
                  </c:pt>
                  <c:pt idx="2">
                    <c:v>0.0528805053787082</c:v>
                  </c:pt>
                  <c:pt idx="3">
                    <c:v>0.0177524838326742</c:v>
                  </c:pt>
                  <c:pt idx="4">
                    <c:v>0.262860042471963</c:v>
                  </c:pt>
                  <c:pt idx="5">
                    <c:v>0.00577118179910456</c:v>
                  </c:pt>
                  <c:pt idx="6">
                    <c:v>0.0993353952891924</c:v>
                  </c:pt>
                  <c:pt idx="7">
                    <c:v>0.0222406704629311</c:v>
                  </c:pt>
                  <c:pt idx="8">
                    <c:v>0.10740353498974</c:v>
                  </c:pt>
                  <c:pt idx="9">
                    <c:v>0.0306654485610629</c:v>
                  </c:pt>
                  <c:pt idx="10">
                    <c:v>0.0770326144889716</c:v>
                  </c:pt>
                  <c:pt idx="11">
                    <c:v>0.010050996070868</c:v>
                  </c:pt>
                  <c:pt idx="12">
                    <c:v>0.0653007210270795</c:v>
                  </c:pt>
                  <c:pt idx="13">
                    <c:v>0.00993143944215725</c:v>
                  </c:pt>
                  <c:pt idx="14">
                    <c:v>0.208007206534009</c:v>
                  </c:pt>
                  <c:pt idx="15">
                    <c:v>0.0252881429762331</c:v>
                  </c:pt>
                  <c:pt idx="16">
                    <c:v>0.0778058292159962</c:v>
                  </c:pt>
                  <c:pt idx="17">
                    <c:v>0.0337980612547486</c:v>
                  </c:pt>
                  <c:pt idx="18">
                    <c:v>0.135245659796696</c:v>
                  </c:pt>
                  <c:pt idx="19">
                    <c:v>0.0402456375299949</c:v>
                  </c:pt>
                </c:numCache>
              </c:numRef>
            </c:minus>
          </c:errBars>
          <c:cat>
            <c:multiLvlStrRef>
              <c:f>'Actin normal'!$A$130:$B$149</c:f>
              <c:multiLvlStrCache>
                <c:ptCount val="20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  <c:pt idx="8">
                    <c:v>0x</c:v>
                  </c:pt>
                  <c:pt idx="9">
                    <c:v>1x</c:v>
                  </c:pt>
                  <c:pt idx="10">
                    <c:v>0x</c:v>
                  </c:pt>
                  <c:pt idx="11">
                    <c:v>1x</c:v>
                  </c:pt>
                  <c:pt idx="12">
                    <c:v>0x</c:v>
                  </c:pt>
                  <c:pt idx="13">
                    <c:v>1x</c:v>
                  </c:pt>
                  <c:pt idx="14">
                    <c:v>0x</c:v>
                  </c:pt>
                  <c:pt idx="15">
                    <c:v>1x</c:v>
                  </c:pt>
                  <c:pt idx="16">
                    <c:v>0x</c:v>
                  </c:pt>
                  <c:pt idx="17">
                    <c:v>1x</c:v>
                  </c:pt>
                  <c:pt idx="18">
                    <c:v>0x</c:v>
                  </c:pt>
                  <c:pt idx="19">
                    <c:v>1x</c:v>
                  </c:pt>
                </c:lvl>
                <c:lvl>
                  <c:pt idx="0">
                    <c:v>Hepa1-6</c:v>
                  </c:pt>
                  <c:pt idx="2">
                    <c:v>shR3-1</c:v>
                  </c:pt>
                  <c:pt idx="4">
                    <c:v>shR3-2</c:v>
                  </c:pt>
                  <c:pt idx="6">
                    <c:v>shR3-3</c:v>
                  </c:pt>
                  <c:pt idx="8">
                    <c:v>shR3-4</c:v>
                  </c:pt>
                  <c:pt idx="10">
                    <c:v>shR6-2</c:v>
                  </c:pt>
                  <c:pt idx="12">
                    <c:v>shR6-4</c:v>
                  </c:pt>
                  <c:pt idx="14">
                    <c:v>shR6-5</c:v>
                  </c:pt>
                  <c:pt idx="16">
                    <c:v>shR6-6</c:v>
                  </c:pt>
                  <c:pt idx="18">
                    <c:v>shR6-7</c:v>
                  </c:pt>
                </c:lvl>
              </c:multiLvlStrCache>
            </c:multiLvlStrRef>
          </c:cat>
          <c:val>
            <c:numRef>
              <c:f>'Actin normal'!$C$130:$C$149</c:f>
              <c:numCache>
                <c:formatCode>0.00</c:formatCode>
                <c:ptCount val="20"/>
                <c:pt idx="0">
                  <c:v>1.0</c:v>
                </c:pt>
                <c:pt idx="1">
                  <c:v>0.979462427597746</c:v>
                </c:pt>
                <c:pt idx="2">
                  <c:v>0.893402333355475</c:v>
                </c:pt>
                <c:pt idx="3">
                  <c:v>0.118663020350823</c:v>
                </c:pt>
                <c:pt idx="4">
                  <c:v>0.946258979891791</c:v>
                </c:pt>
                <c:pt idx="5">
                  <c:v>0.0750443891489998</c:v>
                </c:pt>
                <c:pt idx="6">
                  <c:v>2.323225775013748</c:v>
                </c:pt>
                <c:pt idx="7">
                  <c:v>0.42762571607445</c:v>
                </c:pt>
                <c:pt idx="8">
                  <c:v>0.734930439754978</c:v>
                </c:pt>
                <c:pt idx="9">
                  <c:v>0.250320058576395</c:v>
                </c:pt>
                <c:pt idx="10">
                  <c:v>0.682287092183414</c:v>
                </c:pt>
                <c:pt idx="11">
                  <c:v>0.0470645586573347</c:v>
                </c:pt>
                <c:pt idx="12">
                  <c:v>0.508877923026965</c:v>
                </c:pt>
                <c:pt idx="13">
                  <c:v>0.0775697778471564</c:v>
                </c:pt>
                <c:pt idx="14">
                  <c:v>1.008326704465563</c:v>
                </c:pt>
                <c:pt idx="15">
                  <c:v>0.152585945243389</c:v>
                </c:pt>
                <c:pt idx="16">
                  <c:v>0.785008890366213</c:v>
                </c:pt>
                <c:pt idx="17">
                  <c:v>0.0774349857604594</c:v>
                </c:pt>
                <c:pt idx="18">
                  <c:v>0.954518368869316</c:v>
                </c:pt>
                <c:pt idx="19">
                  <c:v>0.264305347232898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215608"/>
        <c:axId val="-2136376056"/>
      </c:barChart>
      <c:catAx>
        <c:axId val="-2136215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6376056"/>
        <c:crosses val="autoZero"/>
        <c:auto val="1"/>
        <c:lblAlgn val="ctr"/>
        <c:lblOffset val="100"/>
        <c:noMultiLvlLbl val="0"/>
      </c:catAx>
      <c:valAx>
        <c:axId val="-2136376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PPP2R5C/Actinb</a:t>
                </a:r>
              </a:p>
            </c:rich>
          </c:tx>
          <c:overlay val="0"/>
        </c:title>
        <c:numFmt formatCode="0.00" sourceLinked="1"/>
        <c:majorTickMark val="out"/>
        <c:minorTickMark val="none"/>
        <c:tickLblPos val="nextTo"/>
        <c:crossAx val="-2136215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Sheet1!$A$3:$B$12</c:f>
              <c:multiLvlStrCache>
                <c:ptCount val="10"/>
                <c:lvl>
                  <c:pt idx="0">
                    <c:v>0x</c:v>
                  </c:pt>
                  <c:pt idx="1">
                    <c:v>5x</c:v>
                  </c:pt>
                  <c:pt idx="2">
                    <c:v>0x</c:v>
                  </c:pt>
                  <c:pt idx="3">
                    <c:v>5x</c:v>
                  </c:pt>
                  <c:pt idx="4">
                    <c:v>0x</c:v>
                  </c:pt>
                  <c:pt idx="5">
                    <c:v>5x</c:v>
                  </c:pt>
                  <c:pt idx="6">
                    <c:v>0x</c:v>
                  </c:pt>
                  <c:pt idx="7">
                    <c:v>5x</c:v>
                  </c:pt>
                  <c:pt idx="8">
                    <c:v>0x</c:v>
                  </c:pt>
                  <c:pt idx="9">
                    <c:v>5x</c:v>
                  </c:pt>
                </c:lvl>
                <c:lvl>
                  <c:pt idx="0">
                    <c:v>Hepa1-6</c:v>
                  </c:pt>
                  <c:pt idx="2">
                    <c:v>shR3-2</c:v>
                  </c:pt>
                  <c:pt idx="4">
                    <c:v>shR3-4</c:v>
                  </c:pt>
                  <c:pt idx="6">
                    <c:v>shR6-5</c:v>
                  </c:pt>
                  <c:pt idx="8">
                    <c:v>shR6-7</c:v>
                  </c:pt>
                </c:lvl>
              </c:multiLvlStrCache>
            </c:multiLvlStrRef>
          </c:cat>
          <c:val>
            <c:numRef>
              <c:f>Sheet1!$C$3:$C$12</c:f>
              <c:numCache>
                <c:formatCode>General</c:formatCode>
                <c:ptCount val="10"/>
                <c:pt idx="0">
                  <c:v>1752.0</c:v>
                </c:pt>
                <c:pt idx="1">
                  <c:v>1457.0</c:v>
                </c:pt>
                <c:pt idx="2">
                  <c:v>2024.0</c:v>
                </c:pt>
                <c:pt idx="3">
                  <c:v>2759.0</c:v>
                </c:pt>
                <c:pt idx="4">
                  <c:v>1718.0</c:v>
                </c:pt>
                <c:pt idx="5">
                  <c:v>1995.0</c:v>
                </c:pt>
                <c:pt idx="6">
                  <c:v>1574.0</c:v>
                </c:pt>
                <c:pt idx="7">
                  <c:v>1426.0</c:v>
                </c:pt>
                <c:pt idx="8">
                  <c:v>1635.0</c:v>
                </c:pt>
                <c:pt idx="9">
                  <c:v>1454.0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757144"/>
        <c:axId val="-2143754136"/>
      </c:barChart>
      <c:catAx>
        <c:axId val="-21437571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3754136"/>
        <c:crosses val="autoZero"/>
        <c:auto val="1"/>
        <c:lblAlgn val="ctr"/>
        <c:lblOffset val="100"/>
        <c:noMultiLvlLbl val="0"/>
      </c:catAx>
      <c:valAx>
        <c:axId val="-21437541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Mean 2NBDG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3757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Sheet1!$A$3:$B$12</c:f>
              <c:multiLvlStrCache>
                <c:ptCount val="10"/>
                <c:lvl>
                  <c:pt idx="0">
                    <c:v>0x</c:v>
                  </c:pt>
                  <c:pt idx="1">
                    <c:v>5x</c:v>
                  </c:pt>
                  <c:pt idx="2">
                    <c:v>0x</c:v>
                  </c:pt>
                  <c:pt idx="3">
                    <c:v>5x</c:v>
                  </c:pt>
                  <c:pt idx="4">
                    <c:v>0x</c:v>
                  </c:pt>
                  <c:pt idx="5">
                    <c:v>5x</c:v>
                  </c:pt>
                  <c:pt idx="6">
                    <c:v>0x</c:v>
                  </c:pt>
                  <c:pt idx="7">
                    <c:v>5x</c:v>
                  </c:pt>
                  <c:pt idx="8">
                    <c:v>0x</c:v>
                  </c:pt>
                  <c:pt idx="9">
                    <c:v>5x</c:v>
                  </c:pt>
                </c:lvl>
                <c:lvl>
                  <c:pt idx="0">
                    <c:v>Hepa1-6</c:v>
                  </c:pt>
                  <c:pt idx="2">
                    <c:v>shR3-2</c:v>
                  </c:pt>
                  <c:pt idx="4">
                    <c:v>shR3-4</c:v>
                  </c:pt>
                  <c:pt idx="6">
                    <c:v>shR6-5</c:v>
                  </c:pt>
                  <c:pt idx="8">
                    <c:v>shR6-7</c:v>
                  </c:pt>
                </c:lvl>
              </c:multiLvlStrCache>
            </c:multiLvlStrRef>
          </c:cat>
          <c:val>
            <c:numRef>
              <c:f>Sheet1!$D$3:$D$12</c:f>
              <c:numCache>
                <c:formatCode>General</c:formatCode>
                <c:ptCount val="10"/>
                <c:pt idx="0">
                  <c:v>94.0</c:v>
                </c:pt>
                <c:pt idx="1">
                  <c:v>93.7</c:v>
                </c:pt>
                <c:pt idx="2">
                  <c:v>94.4</c:v>
                </c:pt>
                <c:pt idx="3">
                  <c:v>97.8</c:v>
                </c:pt>
                <c:pt idx="4">
                  <c:v>94.9</c:v>
                </c:pt>
                <c:pt idx="5">
                  <c:v>98.1</c:v>
                </c:pt>
                <c:pt idx="6">
                  <c:v>87.8</c:v>
                </c:pt>
                <c:pt idx="7">
                  <c:v>92.9</c:v>
                </c:pt>
                <c:pt idx="8">
                  <c:v>92.2</c:v>
                </c:pt>
                <c:pt idx="9">
                  <c:v>93.3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214408"/>
        <c:axId val="-2134211400"/>
      </c:barChart>
      <c:catAx>
        <c:axId val="-21342144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211400"/>
        <c:crosses val="autoZero"/>
        <c:auto val="1"/>
        <c:lblAlgn val="ctr"/>
        <c:lblOffset val="100"/>
        <c:noMultiLvlLbl val="0"/>
      </c:catAx>
      <c:valAx>
        <c:axId val="-21342114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2NBDG Positive 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214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2NBDG Uptake in Hepa 1-6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 Insulin</c:v>
          </c:tx>
          <c:invertIfNegative val="0"/>
          <c:cat>
            <c:multiLvlStrRef>
              <c:f>Sheet1!$C$16:$D$27</c:f>
              <c:multiLvlStrCache>
                <c:ptCount val="12"/>
                <c:lvl>
                  <c:pt idx="0">
                    <c:v>0x</c:v>
                  </c:pt>
                  <c:pt idx="1">
                    <c:v>1x</c:v>
                  </c:pt>
                  <c:pt idx="2">
                    <c:v>2.5x</c:v>
                  </c:pt>
                  <c:pt idx="3">
                    <c:v>0x</c:v>
                  </c:pt>
                  <c:pt idx="4">
                    <c:v>1x</c:v>
                  </c:pt>
                  <c:pt idx="5">
                    <c:v>2.5x</c:v>
                  </c:pt>
                  <c:pt idx="6">
                    <c:v>0x</c:v>
                  </c:pt>
                  <c:pt idx="7">
                    <c:v>1x</c:v>
                  </c:pt>
                  <c:pt idx="8">
                    <c:v>2.5x</c:v>
                  </c:pt>
                  <c:pt idx="9">
                    <c:v>0x</c:v>
                  </c:pt>
                  <c:pt idx="10">
                    <c:v>1x</c:v>
                  </c:pt>
                  <c:pt idx="11">
                    <c:v>2.5x</c:v>
                  </c:pt>
                </c:lvl>
                <c:lvl>
                  <c:pt idx="0">
                    <c:v>Hepa16</c:v>
                  </c:pt>
                  <c:pt idx="3">
                    <c:v>shR3-2</c:v>
                  </c:pt>
                  <c:pt idx="6">
                    <c:v>shR6-5</c:v>
                  </c:pt>
                  <c:pt idx="9">
                    <c:v>shR8-2</c:v>
                  </c:pt>
                </c:lvl>
              </c:multiLvlStrCache>
            </c:multiLvlStrRef>
          </c:cat>
          <c:val>
            <c:numRef>
              <c:f>Sheet1!$G$16:$G$27</c:f>
              <c:numCache>
                <c:formatCode>0</c:formatCode>
                <c:ptCount val="12"/>
                <c:pt idx="0">
                  <c:v>853.4400024414045</c:v>
                </c:pt>
                <c:pt idx="1">
                  <c:v>976.640014648438</c:v>
                </c:pt>
                <c:pt idx="2">
                  <c:v>1089.76000976562</c:v>
                </c:pt>
                <c:pt idx="3">
                  <c:v>723.52001953125</c:v>
                </c:pt>
                <c:pt idx="4">
                  <c:v>1214.07995605469</c:v>
                </c:pt>
                <c:pt idx="5">
                  <c:v>1468.31994628906</c:v>
                </c:pt>
                <c:pt idx="6">
                  <c:v>676.47998046875</c:v>
                </c:pt>
                <c:pt idx="7">
                  <c:v>1132.31994628906</c:v>
                </c:pt>
                <c:pt idx="8">
                  <c:v>1896.16003417969</c:v>
                </c:pt>
                <c:pt idx="9">
                  <c:v>1361.92004394531</c:v>
                </c:pt>
                <c:pt idx="10">
                  <c:v>1574.71997070312</c:v>
                </c:pt>
                <c:pt idx="11">
                  <c:v>1501.92004394531</c:v>
                </c:pt>
              </c:numCache>
            </c:numRef>
          </c:val>
        </c:ser>
        <c:ser>
          <c:idx val="1"/>
          <c:order val="1"/>
          <c:tx>
            <c:v>+ Insulin</c:v>
          </c:tx>
          <c:invertIfNegative val="0"/>
          <c:val>
            <c:numRef>
              <c:f>Sheet1!$G$4:$G$15</c:f>
              <c:numCache>
                <c:formatCode>0</c:formatCode>
                <c:ptCount val="12"/>
                <c:pt idx="0">
                  <c:v>794.080017089844</c:v>
                </c:pt>
                <c:pt idx="1">
                  <c:v>935.200012207031</c:v>
                </c:pt>
                <c:pt idx="2">
                  <c:v>1064.0</c:v>
                </c:pt>
                <c:pt idx="3">
                  <c:v>777.280029296875</c:v>
                </c:pt>
                <c:pt idx="4">
                  <c:v>1221.92004394531</c:v>
                </c:pt>
                <c:pt idx="5">
                  <c:v>1454.88000488281</c:v>
                </c:pt>
                <c:pt idx="6">
                  <c:v>714.559997558594</c:v>
                </c:pt>
                <c:pt idx="7">
                  <c:v>1109.92004394531</c:v>
                </c:pt>
                <c:pt idx="8">
                  <c:v>1314.88000488281</c:v>
                </c:pt>
                <c:pt idx="9">
                  <c:v>1368.64001464844</c:v>
                </c:pt>
                <c:pt idx="10">
                  <c:v>1515.35998535156</c:v>
                </c:pt>
                <c:pt idx="11">
                  <c:v>1270.07995605469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3778648"/>
        <c:axId val="-2144245896"/>
      </c:barChart>
      <c:catAx>
        <c:axId val="207377864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245896"/>
        <c:crosses val="autoZero"/>
        <c:auto val="1"/>
        <c:lblAlgn val="ctr"/>
        <c:lblOffset val="100"/>
        <c:noMultiLvlLbl val="0"/>
      </c:catAx>
      <c:valAx>
        <c:axId val="-2144245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MFI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737786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Glucose Uptake Profile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'20130419 hepa16 glucose uptake '!$T$11:$T$18</c:f>
                <c:numCache>
                  <c:formatCode>General</c:formatCode>
                  <c:ptCount val="8"/>
                  <c:pt idx="0">
                    <c:v>0.0732756990908281</c:v>
                  </c:pt>
                  <c:pt idx="1">
                    <c:v>0.026107786750659</c:v>
                  </c:pt>
                  <c:pt idx="2">
                    <c:v>0.0484572222800859</c:v>
                  </c:pt>
                  <c:pt idx="3">
                    <c:v>0.0380373783969095</c:v>
                  </c:pt>
                  <c:pt idx="4">
                    <c:v>0.0643594099134514</c:v>
                  </c:pt>
                  <c:pt idx="5">
                    <c:v>0.109511511120523</c:v>
                  </c:pt>
                  <c:pt idx="6">
                    <c:v>0.0506310614610273</c:v>
                  </c:pt>
                  <c:pt idx="7">
                    <c:v>0.0520388808939021</c:v>
                  </c:pt>
                </c:numCache>
              </c:numRef>
            </c:plus>
            <c:minus>
              <c:numRef>
                <c:f>'20130419 hepa16 glucose uptake '!$T$11:$T$18</c:f>
                <c:numCache>
                  <c:formatCode>General</c:formatCode>
                  <c:ptCount val="8"/>
                  <c:pt idx="0">
                    <c:v>0.0732756990908281</c:v>
                  </c:pt>
                  <c:pt idx="1">
                    <c:v>0.026107786750659</c:v>
                  </c:pt>
                  <c:pt idx="2">
                    <c:v>0.0484572222800859</c:v>
                  </c:pt>
                  <c:pt idx="3">
                    <c:v>0.0380373783969095</c:v>
                  </c:pt>
                  <c:pt idx="4">
                    <c:v>0.0643594099134514</c:v>
                  </c:pt>
                  <c:pt idx="5">
                    <c:v>0.109511511120523</c:v>
                  </c:pt>
                  <c:pt idx="6">
                    <c:v>0.0506310614610273</c:v>
                  </c:pt>
                  <c:pt idx="7">
                    <c:v>0.0520388808939021</c:v>
                  </c:pt>
                </c:numCache>
              </c:numRef>
            </c:minus>
          </c:errBars>
          <c:cat>
            <c:multiLvlStrRef>
              <c:f>'20130419 hepa16 glucose uptake '!$N$3:$O$10</c:f>
              <c:multiLvlStrCache>
                <c:ptCount val="8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  <c:pt idx="6">
                    <c:v>shR8-4</c:v>
                  </c:pt>
                </c:lvl>
              </c:multiLvlStrCache>
            </c:multiLvlStrRef>
          </c:cat>
          <c:val>
            <c:numRef>
              <c:f>'20130419 hepa16 glucose uptake '!$S$11:$S$18</c:f>
              <c:numCache>
                <c:formatCode>General</c:formatCode>
                <c:ptCount val="8"/>
                <c:pt idx="0">
                  <c:v>1.0</c:v>
                </c:pt>
                <c:pt idx="1">
                  <c:v>1.11065292711445</c:v>
                </c:pt>
                <c:pt idx="2">
                  <c:v>1.041924403748014</c:v>
                </c:pt>
                <c:pt idx="3">
                  <c:v>1.523024104767132</c:v>
                </c:pt>
                <c:pt idx="4">
                  <c:v>0.94089350286445</c:v>
                </c:pt>
                <c:pt idx="5">
                  <c:v>1.51134023182423</c:v>
                </c:pt>
                <c:pt idx="6">
                  <c:v>1.251546422488085</c:v>
                </c:pt>
                <c:pt idx="7">
                  <c:v>2.61649493849404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287640"/>
        <c:axId val="-2144284664"/>
      </c:barChart>
      <c:catAx>
        <c:axId val="-214428764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284664"/>
        <c:crosses val="autoZero"/>
        <c:auto val="1"/>
        <c:lblAlgn val="ctr"/>
        <c:lblOffset val="100"/>
        <c:noMultiLvlLbl val="0"/>
      </c:catAx>
      <c:valAx>
        <c:axId val="-2144284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Uptake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4287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1+4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('2006.12.20.csv'!$P$150,'2006.12.20.csv'!$P$153)</c:f>
                <c:numCache>
                  <c:formatCode>General</c:formatCode>
                  <c:ptCount val="2"/>
                  <c:pt idx="0">
                    <c:v>1.326030409422686</c:v>
                  </c:pt>
                  <c:pt idx="1">
                    <c:v>2.071770537293848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('2006.12.20.csv'!$O$150,'2006.12.20.csv'!$O$153)</c:f>
              <c:numCache>
                <c:formatCode>0.00</c:formatCode>
                <c:ptCount val="2"/>
                <c:pt idx="0">
                  <c:v>2.242397661024421</c:v>
                </c:pt>
                <c:pt idx="1">
                  <c:v>2.9490931402251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('2006.12.20.csv'!$P$151,'2006.12.20.csv'!$P$154)</c:f>
                <c:numCache>
                  <c:formatCode>General</c:formatCode>
                  <c:ptCount val="2"/>
                  <c:pt idx="0">
                    <c:v>0.904288119901888</c:v>
                  </c:pt>
                  <c:pt idx="1">
                    <c:v>3.484017961566705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('2006.12.20.csv'!$O$151,'2006.12.20.csv'!$O$154)</c:f>
              <c:numCache>
                <c:formatCode>0.00</c:formatCode>
                <c:ptCount val="2"/>
                <c:pt idx="0">
                  <c:v>3.95773187575761</c:v>
                </c:pt>
                <c:pt idx="1">
                  <c:v>5.48475557409227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('2006.12.20.csv'!$P$152,'2006.12.20.csv'!$P$155)</c:f>
                <c:numCache>
                  <c:formatCode>General</c:formatCode>
                  <c:ptCount val="2"/>
                  <c:pt idx="0">
                    <c:v>1.549179748520175</c:v>
                  </c:pt>
                  <c:pt idx="1">
                    <c:v>1.429262247274834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('2006.12.20.csv'!$O$152,'2006.12.20.csv'!$O$155)</c:f>
              <c:numCache>
                <c:formatCode>0.00</c:formatCode>
                <c:ptCount val="2"/>
                <c:pt idx="0">
                  <c:v>3.284510252463827</c:v>
                </c:pt>
                <c:pt idx="1">
                  <c:v>2.176818826139097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940504"/>
        <c:axId val="-2142937512"/>
      </c:barChart>
      <c:catAx>
        <c:axId val="-21429405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937512"/>
        <c:crosses val="autoZero"/>
        <c:auto val="1"/>
        <c:lblAlgn val="ctr"/>
        <c:lblOffset val="100"/>
        <c:noMultiLvlLbl val="0"/>
      </c:catAx>
      <c:valAx>
        <c:axId val="-21429375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9405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'mfi and pr no transform.csv'!$F$37:$F$50</c:f>
                <c:numCache>
                  <c:formatCode>General</c:formatCode>
                  <c:ptCount val="14"/>
                  <c:pt idx="0">
                    <c:v>28.13222429982176</c:v>
                  </c:pt>
                  <c:pt idx="1">
                    <c:v>31.60056061918885</c:v>
                  </c:pt>
                  <c:pt idx="2">
                    <c:v>99.04091303322435</c:v>
                  </c:pt>
                  <c:pt idx="3">
                    <c:v>197.311103843653</c:v>
                  </c:pt>
                  <c:pt idx="4">
                    <c:v>101.3531228600151</c:v>
                  </c:pt>
                  <c:pt idx="5">
                    <c:v>156.4615312838267</c:v>
                  </c:pt>
                  <c:pt idx="6">
                    <c:v>44.3179520375687</c:v>
                  </c:pt>
                  <c:pt idx="7">
                    <c:v>239.7021208490845</c:v>
                  </c:pt>
                  <c:pt idx="8">
                    <c:v>49.32777596090968</c:v>
                  </c:pt>
                  <c:pt idx="9">
                    <c:v>272.844298547381</c:v>
                  </c:pt>
                  <c:pt idx="10">
                    <c:v>41.62020846588495</c:v>
                  </c:pt>
                  <c:pt idx="11">
                    <c:v>499.4436237083123</c:v>
                  </c:pt>
                  <c:pt idx="12">
                    <c:v>84.78203401087045</c:v>
                  </c:pt>
                  <c:pt idx="13">
                    <c:v>145.2856706278036</c:v>
                  </c:pt>
                </c:numCache>
              </c:numRef>
            </c:plus>
            <c:minus>
              <c:numRef>
                <c:f>'mfi and pr no transform.csv'!$F$37:$F$50</c:f>
                <c:numCache>
                  <c:formatCode>General</c:formatCode>
                  <c:ptCount val="14"/>
                  <c:pt idx="0">
                    <c:v>28.13222429982176</c:v>
                  </c:pt>
                  <c:pt idx="1">
                    <c:v>31.60056061918885</c:v>
                  </c:pt>
                  <c:pt idx="2">
                    <c:v>99.04091303322435</c:v>
                  </c:pt>
                  <c:pt idx="3">
                    <c:v>197.311103843653</c:v>
                  </c:pt>
                  <c:pt idx="4">
                    <c:v>101.3531228600151</c:v>
                  </c:pt>
                  <c:pt idx="5">
                    <c:v>156.4615312838267</c:v>
                  </c:pt>
                  <c:pt idx="6">
                    <c:v>44.3179520375687</c:v>
                  </c:pt>
                  <c:pt idx="7">
                    <c:v>239.7021208490845</c:v>
                  </c:pt>
                  <c:pt idx="8">
                    <c:v>49.32777596090968</c:v>
                  </c:pt>
                  <c:pt idx="9">
                    <c:v>272.844298547381</c:v>
                  </c:pt>
                  <c:pt idx="10">
                    <c:v>41.62020846588495</c:v>
                  </c:pt>
                  <c:pt idx="11">
                    <c:v>499.4436237083123</c:v>
                  </c:pt>
                  <c:pt idx="12">
                    <c:v>84.78203401087045</c:v>
                  </c:pt>
                  <c:pt idx="13">
                    <c:v>145.2856706278036</c:v>
                  </c:pt>
                </c:numCache>
              </c:numRef>
            </c:minus>
          </c:errBars>
          <c:cat>
            <c:multiLvlStrRef>
              <c:f>'mfi and pr no transform.csv'!$A$37:$B$50</c:f>
              <c:multiLvlStrCache>
                <c:ptCount val="14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  <c:pt idx="8">
                    <c:v>0x</c:v>
                  </c:pt>
                  <c:pt idx="9">
                    <c:v>1x</c:v>
                  </c:pt>
                  <c:pt idx="10">
                    <c:v>0x</c:v>
                  </c:pt>
                  <c:pt idx="11">
                    <c:v>1x</c:v>
                  </c:pt>
                  <c:pt idx="12">
                    <c:v>0x</c:v>
                  </c:pt>
                  <c:pt idx="13">
                    <c:v>1x</c:v>
                  </c:pt>
                </c:lvl>
                <c:lvl>
                  <c:pt idx="0">
                    <c:v>Hepa16</c:v>
                  </c:pt>
                  <c:pt idx="1">
                    <c:v>Hepa16</c:v>
                  </c:pt>
                  <c:pt idx="2">
                    <c:v>shR3-2</c:v>
                  </c:pt>
                  <c:pt idx="3">
                    <c:v>shR3-2</c:v>
                  </c:pt>
                  <c:pt idx="4">
                    <c:v>shR3-4</c:v>
                  </c:pt>
                  <c:pt idx="5">
                    <c:v>shR3-4</c:v>
                  </c:pt>
                  <c:pt idx="6">
                    <c:v>shR6-5</c:v>
                  </c:pt>
                  <c:pt idx="7">
                    <c:v>shR6-5</c:v>
                  </c:pt>
                  <c:pt idx="8">
                    <c:v>shR6-7</c:v>
                  </c:pt>
                  <c:pt idx="9">
                    <c:v>shR6-7</c:v>
                  </c:pt>
                  <c:pt idx="10">
                    <c:v>shR8-2</c:v>
                  </c:pt>
                  <c:pt idx="11">
                    <c:v>shR8-2</c:v>
                  </c:pt>
                  <c:pt idx="12">
                    <c:v>shR8-4</c:v>
                  </c:pt>
                  <c:pt idx="13">
                    <c:v>shR8-4</c:v>
                  </c:pt>
                </c:lvl>
              </c:multiLvlStrCache>
            </c:multiLvlStrRef>
          </c:cat>
          <c:val>
            <c:numRef>
              <c:f>'mfi and pr no transform.csv'!$E$37:$E$50</c:f>
              <c:numCache>
                <c:formatCode>General</c:formatCode>
                <c:ptCount val="14"/>
                <c:pt idx="0">
                  <c:v>1330.617523193355</c:v>
                </c:pt>
                <c:pt idx="1">
                  <c:v>1426.265014648435</c:v>
                </c:pt>
                <c:pt idx="2">
                  <c:v>1928.48257446289</c:v>
                </c:pt>
                <c:pt idx="3">
                  <c:v>2270.46997070313</c:v>
                </c:pt>
                <c:pt idx="4">
                  <c:v>1754.08251953125</c:v>
                </c:pt>
                <c:pt idx="5">
                  <c:v>2647.065185546875</c:v>
                </c:pt>
                <c:pt idx="6">
                  <c:v>1425.447509765625</c:v>
                </c:pt>
                <c:pt idx="7">
                  <c:v>2406.175170898434</c:v>
                </c:pt>
                <c:pt idx="8">
                  <c:v>1430.080078125</c:v>
                </c:pt>
                <c:pt idx="9">
                  <c:v>2406.72009277344</c:v>
                </c:pt>
                <c:pt idx="10">
                  <c:v>3431.320068359375</c:v>
                </c:pt>
                <c:pt idx="11">
                  <c:v>2810.02008056641</c:v>
                </c:pt>
                <c:pt idx="12">
                  <c:v>2038.300048828125</c:v>
                </c:pt>
                <c:pt idx="13">
                  <c:v>2805.387634277344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159816"/>
        <c:axId val="-2134156840"/>
      </c:barChart>
      <c:catAx>
        <c:axId val="-21341598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156840"/>
        <c:crosses val="autoZero"/>
        <c:auto val="1"/>
        <c:lblAlgn val="ctr"/>
        <c:lblOffset val="100"/>
        <c:noMultiLvlLbl val="0"/>
      </c:catAx>
      <c:valAx>
        <c:axId val="-21341568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4159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Untitled.csv!$J$35:$J$48</c:f>
                <c:numCache>
                  <c:formatCode>General</c:formatCode>
                  <c:ptCount val="14"/>
                  <c:pt idx="0">
                    <c:v>2035.76042303607</c:v>
                  </c:pt>
                  <c:pt idx="1">
                    <c:v>193.747258045114</c:v>
                  </c:pt>
                  <c:pt idx="2">
                    <c:v>4189.607678530294</c:v>
                  </c:pt>
                  <c:pt idx="3">
                    <c:v>5784.840576887145</c:v>
                  </c:pt>
                  <c:pt idx="4">
                    <c:v>4443.459012976256</c:v>
                  </c:pt>
                  <c:pt idx="5">
                    <c:v>5390.982099766238</c:v>
                  </c:pt>
                  <c:pt idx="6">
                    <c:v>2079.601043469635</c:v>
                  </c:pt>
                  <c:pt idx="7">
                    <c:v>5364.11204208115</c:v>
                  </c:pt>
                  <c:pt idx="8">
                    <c:v>1659.579615444827</c:v>
                  </c:pt>
                  <c:pt idx="9">
                    <c:v>4209.40666840352</c:v>
                  </c:pt>
                  <c:pt idx="10">
                    <c:v>6648.92506349711</c:v>
                  </c:pt>
                  <c:pt idx="11">
                    <c:v>4944.09061405634</c:v>
                  </c:pt>
                  <c:pt idx="12">
                    <c:v>276.478751443939</c:v>
                  </c:pt>
                  <c:pt idx="13">
                    <c:v>6765.597682392887</c:v>
                  </c:pt>
                </c:numCache>
              </c:numRef>
            </c:plus>
            <c:minus>
              <c:numRef>
                <c:f>Untitled.csv!$J$35:$J$48</c:f>
                <c:numCache>
                  <c:formatCode>General</c:formatCode>
                  <c:ptCount val="14"/>
                  <c:pt idx="0">
                    <c:v>2035.76042303607</c:v>
                  </c:pt>
                  <c:pt idx="1">
                    <c:v>193.747258045114</c:v>
                  </c:pt>
                  <c:pt idx="2">
                    <c:v>4189.607678530294</c:v>
                  </c:pt>
                  <c:pt idx="3">
                    <c:v>5784.840576887145</c:v>
                  </c:pt>
                  <c:pt idx="4">
                    <c:v>4443.459012976256</c:v>
                  </c:pt>
                  <c:pt idx="5">
                    <c:v>5390.982099766238</c:v>
                  </c:pt>
                  <c:pt idx="6">
                    <c:v>2079.601043469635</c:v>
                  </c:pt>
                  <c:pt idx="7">
                    <c:v>5364.11204208115</c:v>
                  </c:pt>
                  <c:pt idx="8">
                    <c:v>1659.579615444827</c:v>
                  </c:pt>
                  <c:pt idx="9">
                    <c:v>4209.40666840352</c:v>
                  </c:pt>
                  <c:pt idx="10">
                    <c:v>6648.92506349711</c:v>
                  </c:pt>
                  <c:pt idx="11">
                    <c:v>4944.09061405634</c:v>
                  </c:pt>
                  <c:pt idx="12">
                    <c:v>276.478751443939</c:v>
                  </c:pt>
                  <c:pt idx="13">
                    <c:v>6765.597682392887</c:v>
                  </c:pt>
                </c:numCache>
              </c:numRef>
            </c:minus>
          </c:errBars>
          <c:cat>
            <c:multiLvlStrRef>
              <c:f>Untitled.csv!$A$35:$B$48</c:f>
              <c:multiLvlStrCache>
                <c:ptCount val="14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  <c:pt idx="8">
                    <c:v>0x</c:v>
                  </c:pt>
                  <c:pt idx="9">
                    <c:v>1x</c:v>
                  </c:pt>
                  <c:pt idx="10">
                    <c:v>0x</c:v>
                  </c:pt>
                  <c:pt idx="11">
                    <c:v>1x</c:v>
                  </c:pt>
                  <c:pt idx="12">
                    <c:v>0x</c:v>
                  </c:pt>
                  <c:pt idx="13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shR3-4</c:v>
                  </c:pt>
                  <c:pt idx="6">
                    <c:v>shR6-5</c:v>
                  </c:pt>
                  <c:pt idx="8">
                    <c:v>shR6-7</c:v>
                  </c:pt>
                  <c:pt idx="10">
                    <c:v>shR8-2</c:v>
                  </c:pt>
                  <c:pt idx="12">
                    <c:v>shR8-4</c:v>
                  </c:pt>
                </c:lvl>
              </c:multiLvlStrCache>
            </c:multiLvlStrRef>
          </c:cat>
          <c:val>
            <c:numRef>
              <c:f>Untitled.csv!$I$35:$I$48</c:f>
              <c:numCache>
                <c:formatCode>General</c:formatCode>
                <c:ptCount val="14"/>
                <c:pt idx="0">
                  <c:v>56533.5</c:v>
                </c:pt>
                <c:pt idx="1">
                  <c:v>56642.0</c:v>
                </c:pt>
                <c:pt idx="2">
                  <c:v>99903.5</c:v>
                </c:pt>
                <c:pt idx="3">
                  <c:v>114856.5</c:v>
                </c:pt>
                <c:pt idx="4">
                  <c:v>71422.0</c:v>
                </c:pt>
                <c:pt idx="5">
                  <c:v>93537.0</c:v>
                </c:pt>
                <c:pt idx="6">
                  <c:v>67801.5</c:v>
                </c:pt>
                <c:pt idx="7">
                  <c:v>89240.0</c:v>
                </c:pt>
                <c:pt idx="8">
                  <c:v>67466.5</c:v>
                </c:pt>
                <c:pt idx="9">
                  <c:v>89331.5</c:v>
                </c:pt>
                <c:pt idx="10">
                  <c:v>140584.5</c:v>
                </c:pt>
                <c:pt idx="11">
                  <c:v>148520.0</c:v>
                </c:pt>
                <c:pt idx="12">
                  <c:v>75119.5</c:v>
                </c:pt>
                <c:pt idx="13">
                  <c:v>92076.0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107688"/>
        <c:axId val="-2134104712"/>
      </c:barChart>
      <c:catAx>
        <c:axId val="-21341076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104712"/>
        <c:crosses val="autoZero"/>
        <c:auto val="1"/>
        <c:lblAlgn val="ctr"/>
        <c:lblOffset val="100"/>
        <c:noMultiLvlLbl val="0"/>
      </c:catAx>
      <c:valAx>
        <c:axId val="-2134104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4107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Untitled.csv!$N$35:$N$48</c:f>
                <c:numCache>
                  <c:formatCode>General</c:formatCode>
                  <c:ptCount val="14"/>
                  <c:pt idx="0">
                    <c:v>1533.714608393622</c:v>
                  </c:pt>
                  <c:pt idx="1">
                    <c:v>533.8656197958417</c:v>
                  </c:pt>
                  <c:pt idx="2">
                    <c:v>1423.40595052852</c:v>
                  </c:pt>
                  <c:pt idx="3">
                    <c:v>2167.282284336768</c:v>
                  </c:pt>
                  <c:pt idx="4">
                    <c:v>725.4915574973977</c:v>
                  </c:pt>
                  <c:pt idx="5">
                    <c:v>1030.961686969986</c:v>
                  </c:pt>
                  <c:pt idx="6">
                    <c:v>18.38477631085023</c:v>
                  </c:pt>
                  <c:pt idx="7">
                    <c:v>1481.388706585817</c:v>
                  </c:pt>
                  <c:pt idx="8">
                    <c:v>1018.940871689815</c:v>
                  </c:pt>
                  <c:pt idx="9">
                    <c:v>1828.578136148412</c:v>
                  </c:pt>
                  <c:pt idx="10">
                    <c:v>1789.687263183152</c:v>
                  </c:pt>
                  <c:pt idx="11">
                    <c:v>882.4692629208113</c:v>
                  </c:pt>
                  <c:pt idx="12">
                    <c:v>1296.833836696128</c:v>
                  </c:pt>
                  <c:pt idx="13">
                    <c:v>1671.600430724998</c:v>
                  </c:pt>
                </c:numCache>
              </c:numRef>
            </c:plus>
            <c:minus>
              <c:numRef>
                <c:f>Untitled.csv!$N$35:$N$48</c:f>
                <c:numCache>
                  <c:formatCode>General</c:formatCode>
                  <c:ptCount val="14"/>
                  <c:pt idx="0">
                    <c:v>1533.714608393622</c:v>
                  </c:pt>
                  <c:pt idx="1">
                    <c:v>533.8656197958417</c:v>
                  </c:pt>
                  <c:pt idx="2">
                    <c:v>1423.40595052852</c:v>
                  </c:pt>
                  <c:pt idx="3">
                    <c:v>2167.282284336768</c:v>
                  </c:pt>
                  <c:pt idx="4">
                    <c:v>725.4915574973977</c:v>
                  </c:pt>
                  <c:pt idx="5">
                    <c:v>1030.961686969986</c:v>
                  </c:pt>
                  <c:pt idx="6">
                    <c:v>18.38477631085023</c:v>
                  </c:pt>
                  <c:pt idx="7">
                    <c:v>1481.388706585817</c:v>
                  </c:pt>
                  <c:pt idx="8">
                    <c:v>1018.940871689815</c:v>
                  </c:pt>
                  <c:pt idx="9">
                    <c:v>1828.578136148412</c:v>
                  </c:pt>
                  <c:pt idx="10">
                    <c:v>1789.687263183152</c:v>
                  </c:pt>
                  <c:pt idx="11">
                    <c:v>882.4692629208113</c:v>
                  </c:pt>
                  <c:pt idx="12">
                    <c:v>1296.833836696128</c:v>
                  </c:pt>
                  <c:pt idx="13">
                    <c:v>1671.600430724998</c:v>
                  </c:pt>
                </c:numCache>
              </c:numRef>
            </c:minus>
          </c:errBars>
          <c:cat>
            <c:multiLvlStrRef>
              <c:f>Untitled.csv!$A$35:$B$48</c:f>
              <c:multiLvlStrCache>
                <c:ptCount val="14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  <c:pt idx="8">
                    <c:v>0x</c:v>
                  </c:pt>
                  <c:pt idx="9">
                    <c:v>1x</c:v>
                  </c:pt>
                  <c:pt idx="10">
                    <c:v>0x</c:v>
                  </c:pt>
                  <c:pt idx="11">
                    <c:v>1x</c:v>
                  </c:pt>
                  <c:pt idx="12">
                    <c:v>0x</c:v>
                  </c:pt>
                  <c:pt idx="13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shR3-4</c:v>
                  </c:pt>
                  <c:pt idx="6">
                    <c:v>shR6-5</c:v>
                  </c:pt>
                  <c:pt idx="8">
                    <c:v>shR6-7</c:v>
                  </c:pt>
                  <c:pt idx="10">
                    <c:v>shR8-2</c:v>
                  </c:pt>
                  <c:pt idx="12">
                    <c:v>shR8-4</c:v>
                  </c:pt>
                </c:lvl>
              </c:multiLvlStrCache>
            </c:multiLvlStrRef>
          </c:cat>
          <c:val>
            <c:numRef>
              <c:f>Untitled.csv!$M$35:$M$48</c:f>
              <c:numCache>
                <c:formatCode>General</c:formatCode>
                <c:ptCount val="14"/>
                <c:pt idx="0">
                  <c:v>51179.5</c:v>
                </c:pt>
                <c:pt idx="1">
                  <c:v>51466.5</c:v>
                </c:pt>
                <c:pt idx="2">
                  <c:v>69817.5</c:v>
                </c:pt>
                <c:pt idx="3">
                  <c:v>74543.5</c:v>
                </c:pt>
                <c:pt idx="4">
                  <c:v>62271.0</c:v>
                </c:pt>
                <c:pt idx="5">
                  <c:v>62617.0</c:v>
                </c:pt>
                <c:pt idx="6">
                  <c:v>62041.0</c:v>
                </c:pt>
                <c:pt idx="7">
                  <c:v>62050.5</c:v>
                </c:pt>
                <c:pt idx="8">
                  <c:v>59335.5</c:v>
                </c:pt>
                <c:pt idx="9">
                  <c:v>63359.0</c:v>
                </c:pt>
                <c:pt idx="10">
                  <c:v>80311.5</c:v>
                </c:pt>
                <c:pt idx="11">
                  <c:v>85059.0</c:v>
                </c:pt>
                <c:pt idx="12">
                  <c:v>60471.0</c:v>
                </c:pt>
                <c:pt idx="13">
                  <c:v>63032.0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070456"/>
        <c:axId val="-2134067480"/>
      </c:barChart>
      <c:catAx>
        <c:axId val="-21340704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067480"/>
        <c:crosses val="autoZero"/>
        <c:auto val="1"/>
        <c:lblAlgn val="ctr"/>
        <c:lblOffset val="100"/>
        <c:noMultiLvlLbl val="0"/>
      </c:catAx>
      <c:valAx>
        <c:axId val="-2134067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4070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plus>
            <c:min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minus>
          </c:errBars>
          <c:cat>
            <c:multiLvlStrRef>
              <c:f>TAG!$B$86:$G$87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48 hr</c:v>
                  </c:pt>
                  <c:pt idx="3">
                    <c:v>72 hr</c:v>
                  </c:pt>
                </c:lvl>
              </c:multiLvlStrCache>
            </c:multiLvlStrRef>
          </c:cat>
          <c:val>
            <c:numRef>
              <c:f>TAG!$B$93:$G$93</c:f>
              <c:numCache>
                <c:formatCode>General</c:formatCode>
                <c:ptCount val="6"/>
                <c:pt idx="0">
                  <c:v>0.0019797440445765</c:v>
                </c:pt>
                <c:pt idx="1">
                  <c:v>0.00172151965314209</c:v>
                </c:pt>
                <c:pt idx="2">
                  <c:v>0.00301766190161841</c:v>
                </c:pt>
                <c:pt idx="3">
                  <c:v>0.00225468690158485</c:v>
                </c:pt>
                <c:pt idx="4">
                  <c:v>0.00197346497803882</c:v>
                </c:pt>
                <c:pt idx="5">
                  <c:v>0.00405118550206375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033976"/>
        <c:axId val="-2134031000"/>
      </c:barChart>
      <c:catAx>
        <c:axId val="-2134033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4031000"/>
        <c:crosses val="autoZero"/>
        <c:auto val="1"/>
        <c:lblAlgn val="ctr"/>
        <c:lblOffset val="100"/>
        <c:noMultiLvlLbl val="0"/>
      </c:catAx>
      <c:valAx>
        <c:axId val="-21340310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34033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i</a:t>
            </a:r>
            <a:r>
              <a:rPr lang="en-US" baseline="0"/>
              <a:t>n Hepa 1-6 (Teleman Lab)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plus>
            <c:min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minus>
          </c:errBars>
          <c:cat>
            <c:multiLvlStrRef>
              <c:f>Sheet1!$B$85:$G$86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Sheet1!$B$92:$G$92</c:f>
              <c:numCache>
                <c:formatCode>General</c:formatCode>
                <c:ptCount val="6"/>
                <c:pt idx="0">
                  <c:v>26.05598482461635</c:v>
                </c:pt>
                <c:pt idx="1">
                  <c:v>23.16745952357657</c:v>
                </c:pt>
                <c:pt idx="2">
                  <c:v>30.10519402112347</c:v>
                </c:pt>
                <c:pt idx="3">
                  <c:v>30.13291514110956</c:v>
                </c:pt>
                <c:pt idx="4">
                  <c:v>29.50763873509646</c:v>
                </c:pt>
                <c:pt idx="5">
                  <c:v>36.6137218941953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324264"/>
        <c:axId val="-2144321288"/>
      </c:barChart>
      <c:catAx>
        <c:axId val="-2144324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4321288"/>
        <c:crosses val="autoZero"/>
        <c:auto val="1"/>
        <c:lblAlgn val="ctr"/>
        <c:lblOffset val="100"/>
        <c:noMultiLvlLbl val="0"/>
      </c:catAx>
      <c:valAx>
        <c:axId val="-2144321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4324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TAG!$B$80:$G$80</c:f>
                <c:numCache>
                  <c:formatCode>General</c:formatCode>
                  <c:ptCount val="6"/>
                  <c:pt idx="0">
                    <c:v>1.291665583937503</c:v>
                  </c:pt>
                  <c:pt idx="1">
                    <c:v>1.075141888673701</c:v>
                  </c:pt>
                  <c:pt idx="2">
                    <c:v>2.691836899694147</c:v>
                  </c:pt>
                  <c:pt idx="3">
                    <c:v>2.929677502935487</c:v>
                  </c:pt>
                  <c:pt idx="4">
                    <c:v>2.228988056556726</c:v>
                  </c:pt>
                  <c:pt idx="5">
                    <c:v>2.968498691165413</c:v>
                  </c:pt>
                </c:numCache>
              </c:numRef>
            </c:plus>
            <c:minus>
              <c:numRef>
                <c:f>TAG!$B$80:$G$80</c:f>
                <c:numCache>
                  <c:formatCode>General</c:formatCode>
                  <c:ptCount val="6"/>
                  <c:pt idx="0">
                    <c:v>1.291665583937503</c:v>
                  </c:pt>
                  <c:pt idx="1">
                    <c:v>1.075141888673701</c:v>
                  </c:pt>
                  <c:pt idx="2">
                    <c:v>2.691836899694147</c:v>
                  </c:pt>
                  <c:pt idx="3">
                    <c:v>2.929677502935487</c:v>
                  </c:pt>
                  <c:pt idx="4">
                    <c:v>2.228988056556726</c:v>
                  </c:pt>
                  <c:pt idx="5">
                    <c:v>2.968498691165413</c:v>
                  </c:pt>
                </c:numCache>
              </c:numRef>
            </c:minus>
          </c:errBars>
          <c:cat>
            <c:multiLvlStrRef>
              <c:f>TAG!$B$77:$G$78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Hepa1-6</c:v>
                  </c:pt>
                  <c:pt idx="2">
                    <c:v>shR6</c:v>
                  </c:pt>
                  <c:pt idx="4">
                    <c:v>shR8</c:v>
                  </c:pt>
                </c:lvl>
              </c:multiLvlStrCache>
            </c:multiLvlStrRef>
          </c:cat>
          <c:val>
            <c:numRef>
              <c:f>TAG!$B$79:$G$79</c:f>
              <c:numCache>
                <c:formatCode>General</c:formatCode>
                <c:ptCount val="6"/>
                <c:pt idx="0">
                  <c:v>20.80859963799618</c:v>
                </c:pt>
                <c:pt idx="1">
                  <c:v>25.98967794235368</c:v>
                </c:pt>
                <c:pt idx="2">
                  <c:v>37.4375259490144</c:v>
                </c:pt>
                <c:pt idx="3">
                  <c:v>36.01350039033422</c:v>
                </c:pt>
                <c:pt idx="4">
                  <c:v>29.86031952197908</c:v>
                </c:pt>
                <c:pt idx="5">
                  <c:v>32.95965349444199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979992"/>
        <c:axId val="-2133977016"/>
      </c:barChart>
      <c:catAx>
        <c:axId val="-2133979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3977016"/>
        <c:crosses val="autoZero"/>
        <c:auto val="1"/>
        <c:lblAlgn val="ctr"/>
        <c:lblOffset val="100"/>
        <c:noMultiLvlLbl val="0"/>
      </c:catAx>
      <c:valAx>
        <c:axId val="-21339770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39799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tag!$B$73:$K$74</c:f>
              <c:multiLvlStrCache>
                <c:ptCount val="10"/>
                <c:lvl>
                  <c:pt idx="0">
                    <c:v>0x</c:v>
                  </c:pt>
                  <c:pt idx="1">
                    <c:v>5x</c:v>
                  </c:pt>
                  <c:pt idx="2">
                    <c:v>0x</c:v>
                  </c:pt>
                  <c:pt idx="3">
                    <c:v>5x</c:v>
                  </c:pt>
                  <c:pt idx="4">
                    <c:v>0x</c:v>
                  </c:pt>
                  <c:pt idx="5">
                    <c:v>5x</c:v>
                  </c:pt>
                  <c:pt idx="6">
                    <c:v>0x</c:v>
                  </c:pt>
                  <c:pt idx="7">
                    <c:v>5x</c:v>
                  </c:pt>
                  <c:pt idx="8">
                    <c:v>0x</c:v>
                  </c:pt>
                  <c:pt idx="9">
                    <c:v>5x</c:v>
                  </c:pt>
                </c:lvl>
                <c:lvl>
                  <c:pt idx="0">
                    <c:v>Hepa1-6</c:v>
                  </c:pt>
                  <c:pt idx="2">
                    <c:v>shR3-2</c:v>
                  </c:pt>
                  <c:pt idx="4">
                    <c:v>shR3-4</c:v>
                  </c:pt>
                  <c:pt idx="6">
                    <c:v>shR6-5</c:v>
                  </c:pt>
                  <c:pt idx="8">
                    <c:v>shR6-7</c:v>
                  </c:pt>
                </c:lvl>
              </c:multiLvlStrCache>
            </c:multiLvlStrRef>
          </c:cat>
          <c:val>
            <c:numRef>
              <c:f>tag!$B$75:$K$75</c:f>
              <c:numCache>
                <c:formatCode>0.0</c:formatCode>
                <c:ptCount val="10"/>
                <c:pt idx="0">
                  <c:v>26.03636964176832</c:v>
                </c:pt>
                <c:pt idx="1">
                  <c:v>43.83843439899763</c:v>
                </c:pt>
                <c:pt idx="2">
                  <c:v>45.42342093220965</c:v>
                </c:pt>
                <c:pt idx="3">
                  <c:v>51.57585154296785</c:v>
                </c:pt>
                <c:pt idx="4">
                  <c:v>31.10315151861286</c:v>
                </c:pt>
                <c:pt idx="5">
                  <c:v>58.93883858370639</c:v>
                </c:pt>
                <c:pt idx="6">
                  <c:v>42.47017450553588</c:v>
                </c:pt>
                <c:pt idx="7">
                  <c:v>31.95237237290078</c:v>
                </c:pt>
                <c:pt idx="8">
                  <c:v>39.72937505763476</c:v>
                </c:pt>
                <c:pt idx="9">
                  <c:v>45.99352693749044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119496"/>
        <c:axId val="-2135116424"/>
      </c:barChart>
      <c:catAx>
        <c:axId val="-2135119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5116424"/>
        <c:crosses val="autoZero"/>
        <c:auto val="1"/>
        <c:lblAlgn val="ctr"/>
        <c:lblOffset val="100"/>
        <c:noMultiLvlLbl val="0"/>
      </c:catAx>
      <c:valAx>
        <c:axId val="-2135116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overlay val="0"/>
        </c:title>
        <c:numFmt formatCode="0.0" sourceLinked="1"/>
        <c:majorTickMark val="out"/>
        <c:minorTickMark val="none"/>
        <c:tickLblPos val="nextTo"/>
        <c:crossAx val="-21351194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v>1%FCS+Ins</c:v>
          </c:tx>
          <c:invertIfNegative val="0"/>
          <c:cat>
            <c:multiLvlStrRef>
              <c:f>TAG!$B$80:$G$81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TAG!$B$83:$G$83</c:f>
              <c:numCache>
                <c:formatCode>General</c:formatCode>
                <c:ptCount val="6"/>
                <c:pt idx="0">
                  <c:v>15.03408571953084</c:v>
                </c:pt>
                <c:pt idx="1">
                  <c:v>18.24983664250156</c:v>
                </c:pt>
                <c:pt idx="2">
                  <c:v>21.38203874284503</c:v>
                </c:pt>
                <c:pt idx="3">
                  <c:v>18.95911101731338</c:v>
                </c:pt>
                <c:pt idx="4">
                  <c:v>35.74792829244527</c:v>
                </c:pt>
                <c:pt idx="5">
                  <c:v>38.11426600268234</c:v>
                </c:pt>
              </c:numCache>
            </c:numRef>
          </c:val>
        </c:ser>
        <c:ser>
          <c:idx val="2"/>
          <c:order val="2"/>
          <c:tx>
            <c:v>10%FCS</c:v>
          </c:tx>
          <c:invertIfNegative val="0"/>
          <c:cat>
            <c:multiLvlStrRef>
              <c:f>TAG!$B$80:$G$81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TAG!$H$83:$M$83</c:f>
              <c:numCache>
                <c:formatCode>General</c:formatCode>
                <c:ptCount val="6"/>
                <c:pt idx="0">
                  <c:v>12.78005900229365</c:v>
                </c:pt>
                <c:pt idx="1">
                  <c:v>12.34201303320785</c:v>
                </c:pt>
                <c:pt idx="2">
                  <c:v>14.77114373735458</c:v>
                </c:pt>
                <c:pt idx="3">
                  <c:v>18.26517810195826</c:v>
                </c:pt>
                <c:pt idx="4">
                  <c:v>20.02192796919306</c:v>
                </c:pt>
                <c:pt idx="5">
                  <c:v>25.34888769158002</c:v>
                </c:pt>
              </c:numCache>
            </c:numRef>
          </c:val>
        </c:ser>
        <c:ser>
          <c:idx val="3"/>
          <c:order val="3"/>
          <c:tx>
            <c:v>10%FCS+Ins</c:v>
          </c:tx>
          <c:invertIfNegative val="0"/>
          <c:cat>
            <c:multiLvlStrRef>
              <c:f>TAG!$B$80:$G$81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TAG!$B$84:$G$84</c:f>
              <c:numCache>
                <c:formatCode>General</c:formatCode>
                <c:ptCount val="6"/>
                <c:pt idx="0">
                  <c:v>16.35389259770425</c:v>
                </c:pt>
                <c:pt idx="1">
                  <c:v>19.15096517979668</c:v>
                </c:pt>
                <c:pt idx="2">
                  <c:v>29.79631673473562</c:v>
                </c:pt>
                <c:pt idx="3">
                  <c:v>29.38852436885202</c:v>
                </c:pt>
                <c:pt idx="4">
                  <c:v>37.69525725911735</c:v>
                </c:pt>
                <c:pt idx="5">
                  <c:v>38.92578150846935</c:v>
                </c:pt>
              </c:numCache>
            </c:numRef>
          </c:val>
        </c:ser>
        <c:ser>
          <c:idx val="0"/>
          <c:order val="0"/>
          <c:tx>
            <c:v>10%FCS+Ins+Dex</c:v>
          </c:tx>
          <c:invertIfNegative val="0"/>
          <c:cat>
            <c:multiLvlStrRef>
              <c:f>TAG!$B$80:$G$81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TAG!$H$84:$M$84</c:f>
              <c:numCache>
                <c:formatCode>General</c:formatCode>
                <c:ptCount val="6"/>
                <c:pt idx="0">
                  <c:v>24.62424689855064</c:v>
                </c:pt>
                <c:pt idx="1">
                  <c:v>18.85434021830573</c:v>
                </c:pt>
                <c:pt idx="2">
                  <c:v>38.683780004703</c:v>
                </c:pt>
                <c:pt idx="3">
                  <c:v>33.45110290542245</c:v>
                </c:pt>
                <c:pt idx="4">
                  <c:v>30.43318207336288</c:v>
                </c:pt>
                <c:pt idx="5">
                  <c:v>36.93434889048422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148616"/>
        <c:axId val="-2136145496"/>
      </c:barChart>
      <c:catAx>
        <c:axId val="-21361486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145496"/>
        <c:crosses val="autoZero"/>
        <c:auto val="1"/>
        <c:lblAlgn val="ctr"/>
        <c:lblOffset val="100"/>
        <c:noMultiLvlLbl val="0"/>
      </c:catAx>
      <c:valAx>
        <c:axId val="-21361454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14861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TAG!$B$83:$U$84</c:f>
              <c:multiLvlStrCache>
                <c:ptCount val="20"/>
                <c:lvl>
                  <c:pt idx="0">
                    <c:v>0 ug</c:v>
                  </c:pt>
                  <c:pt idx="1">
                    <c:v>5 ug</c:v>
                  </c:pt>
                  <c:pt idx="2">
                    <c:v>10 ug</c:v>
                  </c:pt>
                  <c:pt idx="3">
                    <c:v>30 ug</c:v>
                  </c:pt>
                  <c:pt idx="4">
                    <c:v>0 ug</c:v>
                  </c:pt>
                  <c:pt idx="5">
                    <c:v>5 ug</c:v>
                  </c:pt>
                  <c:pt idx="6">
                    <c:v>10 ug</c:v>
                  </c:pt>
                  <c:pt idx="7">
                    <c:v>30 ug</c:v>
                  </c:pt>
                  <c:pt idx="8">
                    <c:v>0 ug</c:v>
                  </c:pt>
                  <c:pt idx="9">
                    <c:v>5 ug</c:v>
                  </c:pt>
                  <c:pt idx="10">
                    <c:v>10 ug</c:v>
                  </c:pt>
                  <c:pt idx="11">
                    <c:v>30 ug</c:v>
                  </c:pt>
                  <c:pt idx="12">
                    <c:v>0 ug</c:v>
                  </c:pt>
                  <c:pt idx="13">
                    <c:v>5 ug</c:v>
                  </c:pt>
                  <c:pt idx="14">
                    <c:v>10 ug</c:v>
                  </c:pt>
                  <c:pt idx="15">
                    <c:v>30 ug</c:v>
                  </c:pt>
                  <c:pt idx="16">
                    <c:v>0 ug</c:v>
                  </c:pt>
                  <c:pt idx="17">
                    <c:v>5 ug</c:v>
                  </c:pt>
                  <c:pt idx="18">
                    <c:v>10 ug</c:v>
                  </c:pt>
                  <c:pt idx="19">
                    <c:v>30 ug</c:v>
                  </c:pt>
                </c:lvl>
                <c:lvl>
                  <c:pt idx="0">
                    <c:v>Hepa 1-6</c:v>
                  </c:pt>
                  <c:pt idx="4">
                    <c:v>shR3-2</c:v>
                  </c:pt>
                  <c:pt idx="8">
                    <c:v>shR3-4</c:v>
                  </c:pt>
                  <c:pt idx="12">
                    <c:v>shR6-5</c:v>
                  </c:pt>
                  <c:pt idx="16">
                    <c:v>shR6-7</c:v>
                  </c:pt>
                </c:lvl>
              </c:multiLvlStrCache>
            </c:multiLvlStrRef>
          </c:cat>
          <c:val>
            <c:numRef>
              <c:f>TAG!$B$85:$U$85</c:f>
              <c:numCache>
                <c:formatCode>General</c:formatCode>
                <c:ptCount val="20"/>
                <c:pt idx="0">
                  <c:v>21.23197436372357</c:v>
                </c:pt>
                <c:pt idx="1">
                  <c:v>19.77782682902374</c:v>
                </c:pt>
                <c:pt idx="2">
                  <c:v>21.94331397867908</c:v>
                </c:pt>
                <c:pt idx="3">
                  <c:v>22.45076862118436</c:v>
                </c:pt>
                <c:pt idx="4">
                  <c:v>25.92791942362531</c:v>
                </c:pt>
                <c:pt idx="5">
                  <c:v>25.44047732101384</c:v>
                </c:pt>
                <c:pt idx="6">
                  <c:v>26.58200902735854</c:v>
                </c:pt>
                <c:pt idx="7">
                  <c:v>33.51873134538296</c:v>
                </c:pt>
                <c:pt idx="8">
                  <c:v>21.42923467969455</c:v>
                </c:pt>
                <c:pt idx="9">
                  <c:v>24.10846298393506</c:v>
                </c:pt>
                <c:pt idx="10">
                  <c:v>24.60299092057504</c:v>
                </c:pt>
                <c:pt idx="11">
                  <c:v>23.55650542759056</c:v>
                </c:pt>
                <c:pt idx="12">
                  <c:v>23.07686679</c:v>
                </c:pt>
                <c:pt idx="13">
                  <c:v>25.63497136</c:v>
                </c:pt>
                <c:pt idx="14">
                  <c:v>24.56989412</c:v>
                </c:pt>
                <c:pt idx="15">
                  <c:v>26.25006628</c:v>
                </c:pt>
                <c:pt idx="16">
                  <c:v>26.00242941</c:v>
                </c:pt>
                <c:pt idx="17">
                  <c:v>25.19507876</c:v>
                </c:pt>
                <c:pt idx="18">
                  <c:v>24.0793045</c:v>
                </c:pt>
                <c:pt idx="19">
                  <c:v>26.41069226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110808"/>
        <c:axId val="-2136107688"/>
      </c:barChart>
      <c:catAx>
        <c:axId val="-2136110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-2136107688"/>
        <c:crosses val="autoZero"/>
        <c:auto val="1"/>
        <c:lblAlgn val="ctr"/>
        <c:lblOffset val="100"/>
        <c:noMultiLvlLbl val="0"/>
      </c:catAx>
      <c:valAx>
        <c:axId val="-213610768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Relative TAG 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-21361108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multiLvlStrRef>
              <c:f>Sheet1!$A$2:$B$9</c:f>
              <c:multiLvlStrCache>
                <c:ptCount val="8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  <c:pt idx="6">
                    <c:v>shR8-4</c:v>
                  </c:pt>
                </c:lvl>
              </c:multiLvlStrCache>
            </c:multiLvl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1.0</c:v>
                </c:pt>
                <c:pt idx="1">
                  <c:v>1.884721048141441</c:v>
                </c:pt>
                <c:pt idx="2">
                  <c:v>0.957616011602728</c:v>
                </c:pt>
                <c:pt idx="3">
                  <c:v>2.594206674550976</c:v>
                </c:pt>
                <c:pt idx="4">
                  <c:v>1.16085891273209</c:v>
                </c:pt>
                <c:pt idx="5">
                  <c:v>6.156166236848324</c:v>
                </c:pt>
                <c:pt idx="6">
                  <c:v>7.264117636296502</c:v>
                </c:pt>
                <c:pt idx="7">
                  <c:v>9.114544200958302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513608"/>
        <c:axId val="-2134510600"/>
      </c:barChart>
      <c:catAx>
        <c:axId val="-21345136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510600"/>
        <c:crosses val="autoZero"/>
        <c:auto val="1"/>
        <c:lblAlgn val="ctr"/>
        <c:lblOffset val="100"/>
        <c:noMultiLvlLbl val="0"/>
      </c:catAx>
      <c:valAx>
        <c:axId val="-2134510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pAMPK/Actinb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51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('2006.12.20.csv'!$R$150,'2006.12.20.csv'!$R$153)</c:f>
                <c:numCache>
                  <c:formatCode>General</c:formatCode>
                  <c:ptCount val="2"/>
                  <c:pt idx="0">
                    <c:v>0.959501572798671</c:v>
                  </c:pt>
                  <c:pt idx="1">
                    <c:v>0.876762482451548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('2006.12.20.csv'!$Q$150,'2006.12.20.csv'!$Q$153)</c:f>
              <c:numCache>
                <c:formatCode>0.00</c:formatCode>
                <c:ptCount val="2"/>
                <c:pt idx="0">
                  <c:v>1.79022475528171</c:v>
                </c:pt>
                <c:pt idx="1">
                  <c:v>1.605939983551677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('2006.12.20.csv'!$R$151,'2006.12.20.csv'!$R$154)</c:f>
                <c:numCache>
                  <c:formatCode>General</c:formatCode>
                  <c:ptCount val="2"/>
                  <c:pt idx="0">
                    <c:v>0.937234902757718</c:v>
                  </c:pt>
                  <c:pt idx="1">
                    <c:v>1.865258374555657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('2006.12.20.csv'!$Q$151,'2006.12.20.csv'!$Q$154)</c:f>
              <c:numCache>
                <c:formatCode>0.00</c:formatCode>
                <c:ptCount val="2"/>
                <c:pt idx="0">
                  <c:v>2.401806898219499</c:v>
                </c:pt>
                <c:pt idx="1">
                  <c:v>2.404291915503542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('2006.12.20.csv'!$R$152,'2006.12.20.csv'!$R$155)</c:f>
                <c:numCache>
                  <c:formatCode>General</c:formatCode>
                  <c:ptCount val="2"/>
                  <c:pt idx="0">
                    <c:v>0.314820949460342</c:v>
                  </c:pt>
                  <c:pt idx="1">
                    <c:v>0.293127741000113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('2006.12.20.csv'!$Q$152,'2006.12.20.csv'!$Q$155)</c:f>
              <c:numCache>
                <c:formatCode>0.00</c:formatCode>
                <c:ptCount val="2"/>
                <c:pt idx="0">
                  <c:v>1.083395581763145</c:v>
                </c:pt>
                <c:pt idx="1">
                  <c:v>1.629249335086848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981448"/>
        <c:axId val="-2142978456"/>
      </c:barChart>
      <c:catAx>
        <c:axId val="-214298144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978456"/>
        <c:crosses val="autoZero"/>
        <c:auto val="1"/>
        <c:lblAlgn val="ctr"/>
        <c:lblOffset val="100"/>
        <c:noMultiLvlLbl val="0"/>
      </c:catAx>
      <c:valAx>
        <c:axId val="-21429784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9814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2"/>
          <c:order val="0"/>
          <c:invertIfNegative val="0"/>
          <c:cat>
            <c:multiLvlStrRef>
              <c:f>Sheet1!$A$4:$B$15</c:f>
              <c:multiLvlStrCache>
                <c:ptCount val="12"/>
                <c:lvl>
                  <c:pt idx="0">
                    <c:v>5.1</c:v>
                  </c:pt>
                  <c:pt idx="1">
                    <c:v>5.2</c:v>
                  </c:pt>
                  <c:pt idx="2">
                    <c:v>5.3</c:v>
                  </c:pt>
                  <c:pt idx="3">
                    <c:v>6.1</c:v>
                  </c:pt>
                  <c:pt idx="4">
                    <c:v>6.2</c:v>
                  </c:pt>
                  <c:pt idx="5">
                    <c:v>6.3</c:v>
                  </c:pt>
                  <c:pt idx="6">
                    <c:v>5.1</c:v>
                  </c:pt>
                  <c:pt idx="7">
                    <c:v>5.2</c:v>
                  </c:pt>
                  <c:pt idx="8">
                    <c:v>5.3</c:v>
                  </c:pt>
                  <c:pt idx="9">
                    <c:v>6.1</c:v>
                  </c:pt>
                  <c:pt idx="10">
                    <c:v>6.2</c:v>
                  </c:pt>
                  <c:pt idx="11">
                    <c:v>6.3</c:v>
                  </c:pt>
                </c:lvl>
                <c:lvl>
                  <c:pt idx="0">
                    <c:v>WT</c:v>
                  </c:pt>
                  <c:pt idx="6">
                    <c:v>db/db</c:v>
                  </c:pt>
                </c:lvl>
              </c:multiLvlStrCache>
            </c:multiLvlStrRef>
          </c:cat>
          <c:val>
            <c:numRef>
              <c:f>Sheet1!$E$4:$E$15</c:f>
              <c:numCache>
                <c:formatCode>General</c:formatCode>
                <c:ptCount val="12"/>
                <c:pt idx="0">
                  <c:v>3736.134</c:v>
                </c:pt>
                <c:pt idx="1">
                  <c:v>4350.983</c:v>
                </c:pt>
                <c:pt idx="2">
                  <c:v>4686.154</c:v>
                </c:pt>
                <c:pt idx="3">
                  <c:v>5109.447</c:v>
                </c:pt>
                <c:pt idx="4">
                  <c:v>5214.397</c:v>
                </c:pt>
                <c:pt idx="5">
                  <c:v>5012.376</c:v>
                </c:pt>
                <c:pt idx="6">
                  <c:v>5481.69</c:v>
                </c:pt>
                <c:pt idx="7">
                  <c:v>5771.69</c:v>
                </c:pt>
                <c:pt idx="8">
                  <c:v>4681.861</c:v>
                </c:pt>
                <c:pt idx="9">
                  <c:v>5528.569</c:v>
                </c:pt>
                <c:pt idx="10">
                  <c:v>4883.104</c:v>
                </c:pt>
                <c:pt idx="11">
                  <c:v>5777.225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321832"/>
        <c:axId val="-2133318824"/>
      </c:barChart>
      <c:catAx>
        <c:axId val="-21333218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3318824"/>
        <c:crosses val="autoZero"/>
        <c:auto val="1"/>
        <c:lblAlgn val="ctr"/>
        <c:lblOffset val="100"/>
        <c:noMultiLvlLbl val="0"/>
      </c:catAx>
      <c:valAx>
        <c:axId val="-2133318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3321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Glucose Uptake Profile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'20130419 hepa16 glucose uptake '!$T$11:$T$18</c:f>
                <c:numCache>
                  <c:formatCode>General</c:formatCode>
                  <c:ptCount val="8"/>
                  <c:pt idx="0">
                    <c:v>0.0732756990908281</c:v>
                  </c:pt>
                  <c:pt idx="1">
                    <c:v>0.026107786750659</c:v>
                  </c:pt>
                  <c:pt idx="2">
                    <c:v>0.0484572222800859</c:v>
                  </c:pt>
                  <c:pt idx="3">
                    <c:v>0.0380373783969095</c:v>
                  </c:pt>
                  <c:pt idx="4">
                    <c:v>0.0643594099134514</c:v>
                  </c:pt>
                  <c:pt idx="5">
                    <c:v>0.109511511120523</c:v>
                  </c:pt>
                  <c:pt idx="6">
                    <c:v>0.0506310614610273</c:v>
                  </c:pt>
                  <c:pt idx="7">
                    <c:v>0.0520388808939021</c:v>
                  </c:pt>
                </c:numCache>
              </c:numRef>
            </c:plus>
            <c:minus>
              <c:numRef>
                <c:f>'20130419 hepa16 glucose uptake '!$T$11:$T$18</c:f>
                <c:numCache>
                  <c:formatCode>General</c:formatCode>
                  <c:ptCount val="8"/>
                  <c:pt idx="0">
                    <c:v>0.0732756990908281</c:v>
                  </c:pt>
                  <c:pt idx="1">
                    <c:v>0.026107786750659</c:v>
                  </c:pt>
                  <c:pt idx="2">
                    <c:v>0.0484572222800859</c:v>
                  </c:pt>
                  <c:pt idx="3">
                    <c:v>0.0380373783969095</c:v>
                  </c:pt>
                  <c:pt idx="4">
                    <c:v>0.0643594099134514</c:v>
                  </c:pt>
                  <c:pt idx="5">
                    <c:v>0.109511511120523</c:v>
                  </c:pt>
                  <c:pt idx="6">
                    <c:v>0.0506310614610273</c:v>
                  </c:pt>
                  <c:pt idx="7">
                    <c:v>0.0520388808939021</c:v>
                  </c:pt>
                </c:numCache>
              </c:numRef>
            </c:minus>
          </c:errBars>
          <c:cat>
            <c:multiLvlStrRef>
              <c:f>'20130419 hepa16 glucose uptake '!$N$3:$O$10</c:f>
              <c:multiLvlStrCache>
                <c:ptCount val="8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  <c:pt idx="6">
                    <c:v>0x</c:v>
                  </c:pt>
                  <c:pt idx="7">
                    <c:v>1x</c:v>
                  </c:pt>
                </c:lvl>
                <c:lvl>
                  <c:pt idx="0">
                    <c:v>Hepa16</c:v>
                  </c:pt>
                  <c:pt idx="2">
                    <c:v>shR3-2</c:v>
                  </c:pt>
                  <c:pt idx="4">
                    <c:v>shR6-5</c:v>
                  </c:pt>
                  <c:pt idx="6">
                    <c:v>shR8-4</c:v>
                  </c:pt>
                </c:lvl>
              </c:multiLvlStrCache>
            </c:multiLvlStrRef>
          </c:cat>
          <c:val>
            <c:numRef>
              <c:f>'20130419 hepa16 glucose uptake '!$S$11:$S$18</c:f>
              <c:numCache>
                <c:formatCode>General</c:formatCode>
                <c:ptCount val="8"/>
                <c:pt idx="0">
                  <c:v>1.0</c:v>
                </c:pt>
                <c:pt idx="1">
                  <c:v>1.11065292711445</c:v>
                </c:pt>
                <c:pt idx="2">
                  <c:v>1.041924403748014</c:v>
                </c:pt>
                <c:pt idx="3">
                  <c:v>1.523024104767132</c:v>
                </c:pt>
                <c:pt idx="4">
                  <c:v>0.94089350286445</c:v>
                </c:pt>
                <c:pt idx="5">
                  <c:v>1.51134023182423</c:v>
                </c:pt>
                <c:pt idx="6">
                  <c:v>1.251546422488085</c:v>
                </c:pt>
                <c:pt idx="7">
                  <c:v>2.61649493849404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580568"/>
        <c:axId val="-2134577656"/>
      </c:barChart>
      <c:catAx>
        <c:axId val="-21345805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577656"/>
        <c:crosses val="autoZero"/>
        <c:auto val="1"/>
        <c:lblAlgn val="ctr"/>
        <c:lblOffset val="100"/>
        <c:noMultiLvlLbl val="0"/>
      </c:catAx>
      <c:valAx>
        <c:axId val="-21345776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Uptake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580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NBDG!$L$3:$L$14</c:f>
                <c:numCache>
                  <c:formatCode>General</c:formatCode>
                  <c:ptCount val="12"/>
                  <c:pt idx="0">
                    <c:v>0.0</c:v>
                  </c:pt>
                  <c:pt idx="1">
                    <c:v>0.0460090812292047</c:v>
                  </c:pt>
                  <c:pt idx="2">
                    <c:v>0.0806788500929488</c:v>
                  </c:pt>
                  <c:pt idx="3">
                    <c:v>0.0046028106179759</c:v>
                  </c:pt>
                  <c:pt idx="4">
                    <c:v>0.108611601590254</c:v>
                  </c:pt>
                  <c:pt idx="5">
                    <c:v>0.152022957199937</c:v>
                  </c:pt>
                  <c:pt idx="6">
                    <c:v>0.0339457283075723</c:v>
                  </c:pt>
                  <c:pt idx="7">
                    <c:v>0.0935266569249407</c:v>
                  </c:pt>
                  <c:pt idx="8">
                    <c:v>0.0</c:v>
                  </c:pt>
                  <c:pt idx="9">
                    <c:v>0.0776724291783433</c:v>
                  </c:pt>
                  <c:pt idx="10">
                    <c:v>0.0422378450628764</c:v>
                  </c:pt>
                  <c:pt idx="11">
                    <c:v>0.0</c:v>
                  </c:pt>
                </c:numCache>
              </c:numRef>
            </c:plus>
            <c:minus>
              <c:numRef>
                <c:f>NBDG!$L$3:$L$14</c:f>
                <c:numCache>
                  <c:formatCode>General</c:formatCode>
                  <c:ptCount val="12"/>
                  <c:pt idx="0">
                    <c:v>0.0</c:v>
                  </c:pt>
                  <c:pt idx="1">
                    <c:v>0.0460090812292047</c:v>
                  </c:pt>
                  <c:pt idx="2">
                    <c:v>0.0806788500929488</c:v>
                  </c:pt>
                  <c:pt idx="3">
                    <c:v>0.0046028106179759</c:v>
                  </c:pt>
                  <c:pt idx="4">
                    <c:v>0.108611601590254</c:v>
                  </c:pt>
                  <c:pt idx="5">
                    <c:v>0.152022957199937</c:v>
                  </c:pt>
                  <c:pt idx="6">
                    <c:v>0.0339457283075723</c:v>
                  </c:pt>
                  <c:pt idx="7">
                    <c:v>0.0935266569249407</c:v>
                  </c:pt>
                  <c:pt idx="8">
                    <c:v>0.0</c:v>
                  </c:pt>
                  <c:pt idx="9">
                    <c:v>0.0776724291783433</c:v>
                  </c:pt>
                  <c:pt idx="10">
                    <c:v>0.0422378450628764</c:v>
                  </c:pt>
                  <c:pt idx="11">
                    <c:v>0.0</c:v>
                  </c:pt>
                </c:numCache>
              </c:numRef>
            </c:minus>
          </c:errBars>
          <c:cat>
            <c:multiLvlStrRef>
              <c:f>NBDG!$F$3:$H$14</c:f>
              <c:multiLvlStrCache>
                <c:ptCount val="12"/>
                <c:lvl>
                  <c:pt idx="0">
                    <c:v>Hepa</c:v>
                  </c:pt>
                  <c:pt idx="1">
                    <c:v>shR3</c:v>
                  </c:pt>
                  <c:pt idx="2">
                    <c:v>shR6</c:v>
                  </c:pt>
                  <c:pt idx="3">
                    <c:v>Hepa</c:v>
                  </c:pt>
                  <c:pt idx="4">
                    <c:v>shR3</c:v>
                  </c:pt>
                  <c:pt idx="5">
                    <c:v>shR6</c:v>
                  </c:pt>
                  <c:pt idx="6">
                    <c:v>Hepa</c:v>
                  </c:pt>
                  <c:pt idx="7">
                    <c:v>shR3</c:v>
                  </c:pt>
                  <c:pt idx="8">
                    <c:v>shR6</c:v>
                  </c:pt>
                  <c:pt idx="9">
                    <c:v>Hepa</c:v>
                  </c:pt>
                  <c:pt idx="10">
                    <c:v>shR3</c:v>
                  </c:pt>
                  <c:pt idx="11">
                    <c:v>shR6</c:v>
                  </c:pt>
                </c:lvl>
                <c:lvl>
                  <c:pt idx="0">
                    <c:v>DMSO</c:v>
                  </c:pt>
                  <c:pt idx="3">
                    <c:v>Compound C</c:v>
                  </c:pt>
                  <c:pt idx="6">
                    <c:v>DMSO</c:v>
                  </c:pt>
                  <c:pt idx="9">
                    <c:v>Compound C</c:v>
                  </c:pt>
                </c:lvl>
                <c:lvl>
                  <c:pt idx="0">
                    <c:v>0x</c:v>
                  </c:pt>
                  <c:pt idx="6">
                    <c:v>1x</c:v>
                  </c:pt>
                </c:lvl>
              </c:multiLvlStrCache>
            </c:multiLvlStrRef>
          </c:cat>
          <c:val>
            <c:numRef>
              <c:f>NBDG!$K$3:$K$14</c:f>
              <c:numCache>
                <c:formatCode>General</c:formatCode>
                <c:ptCount val="12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1.284784377542718</c:v>
                </c:pt>
                <c:pt idx="4">
                  <c:v>1.681066666666667</c:v>
                </c:pt>
                <c:pt idx="5">
                  <c:v>1.886845827439887</c:v>
                </c:pt>
                <c:pt idx="6">
                  <c:v>1.063873067534581</c:v>
                </c:pt>
                <c:pt idx="7">
                  <c:v>1.377066666666667</c:v>
                </c:pt>
                <c:pt idx="8">
                  <c:v>1.553983969825554</c:v>
                </c:pt>
                <c:pt idx="9">
                  <c:v>1.211147274206672</c:v>
                </c:pt>
                <c:pt idx="10">
                  <c:v>1.991466666666667</c:v>
                </c:pt>
                <c:pt idx="11">
                  <c:v>1.932107496463932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667096"/>
        <c:axId val="-2134664120"/>
      </c:barChart>
      <c:catAx>
        <c:axId val="-21346670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664120"/>
        <c:crosses val="autoZero"/>
        <c:auto val="1"/>
        <c:lblAlgn val="ctr"/>
        <c:lblOffset val="100"/>
        <c:noMultiLvlLbl val="0"/>
      </c:catAx>
      <c:valAx>
        <c:axId val="-21346641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4667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Glucose</a:t>
            </a:r>
            <a:r>
              <a:rPr lang="zh-CN" altLang="en-US"/>
              <a:t> </a:t>
            </a:r>
            <a:r>
              <a:rPr lang="en-US" altLang="zh-CN"/>
              <a:t>Uptake</a:t>
            </a:r>
            <a:r>
              <a:rPr lang="zh-CN" altLang="en-US"/>
              <a:t> </a:t>
            </a:r>
            <a:r>
              <a:rPr lang="en-US" altLang="zh-CN"/>
              <a:t>2NBDG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Primary</a:t>
            </a:r>
            <a:r>
              <a:rPr lang="zh-CN" altLang="en-US"/>
              <a:t> </a:t>
            </a:r>
            <a:r>
              <a:rPr lang="en-US" altLang="zh-CN"/>
              <a:t>Hepatocytes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'glucose uptake primary hepa.csv'!$I$2:$I$7</c:f>
                <c:numCache>
                  <c:formatCode>General</c:formatCode>
                  <c:ptCount val="6"/>
                  <c:pt idx="0">
                    <c:v>18.38477631085023</c:v>
                  </c:pt>
                  <c:pt idx="1">
                    <c:v>27.57716446627535</c:v>
                  </c:pt>
                  <c:pt idx="2">
                    <c:v>33.23401871576773</c:v>
                  </c:pt>
                  <c:pt idx="3">
                    <c:v>111.7228714274745</c:v>
                  </c:pt>
                  <c:pt idx="4">
                    <c:v>28.99137802864845</c:v>
                  </c:pt>
                  <c:pt idx="5">
                    <c:v>77.07463914933367</c:v>
                  </c:pt>
                </c:numCache>
              </c:numRef>
            </c:plus>
            <c:minus>
              <c:numRef>
                <c:f>'glucose uptake primary hepa.csv'!$I$2:$I$7</c:f>
                <c:numCache>
                  <c:formatCode>General</c:formatCode>
                  <c:ptCount val="6"/>
                  <c:pt idx="0">
                    <c:v>18.38477631085023</c:v>
                  </c:pt>
                  <c:pt idx="1">
                    <c:v>27.57716446627535</c:v>
                  </c:pt>
                  <c:pt idx="2">
                    <c:v>33.23401871576773</c:v>
                  </c:pt>
                  <c:pt idx="3">
                    <c:v>111.7228714274745</c:v>
                  </c:pt>
                  <c:pt idx="4">
                    <c:v>28.99137802864845</c:v>
                  </c:pt>
                  <c:pt idx="5">
                    <c:v>77.07463914933367</c:v>
                  </c:pt>
                </c:numCache>
              </c:numRef>
            </c:minus>
          </c:errBars>
          <c:cat>
            <c:multiLvlStrRef>
              <c:f>'glucose uptake primary hepa.csv'!$D$2:$E$7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Starved</c:v>
                  </c:pt>
                  <c:pt idx="3">
                    <c:v>Non-Starved</c:v>
                  </c:pt>
                </c:lvl>
              </c:multiLvlStrCache>
            </c:multiLvlStrRef>
          </c:cat>
          <c:val>
            <c:numRef>
              <c:f>'glucose uptake primary hepa.csv'!$H$2:$H$7</c:f>
              <c:numCache>
                <c:formatCode>General</c:formatCode>
                <c:ptCount val="6"/>
                <c:pt idx="0">
                  <c:v>1478.0</c:v>
                </c:pt>
                <c:pt idx="1">
                  <c:v>1197.5</c:v>
                </c:pt>
                <c:pt idx="2">
                  <c:v>1326.5</c:v>
                </c:pt>
                <c:pt idx="3">
                  <c:v>1489.0</c:v>
                </c:pt>
                <c:pt idx="4">
                  <c:v>968.5</c:v>
                </c:pt>
                <c:pt idx="5">
                  <c:v>1250.5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574456"/>
        <c:axId val="-2135571480"/>
      </c:barChart>
      <c:catAx>
        <c:axId val="-21355744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5571480"/>
        <c:crosses val="autoZero"/>
        <c:auto val="1"/>
        <c:lblAlgn val="ctr"/>
        <c:lblOffset val="100"/>
        <c:noMultiLvlLbl val="0"/>
      </c:catAx>
      <c:valAx>
        <c:axId val="-2135571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574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storage in primary hepatocytes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'660'!$I$53:$K$53</c:f>
                <c:numCache>
                  <c:formatCode>General</c:formatCode>
                  <c:ptCount val="3"/>
                  <c:pt idx="0">
                    <c:v>2.151019811247906</c:v>
                  </c:pt>
                  <c:pt idx="1">
                    <c:v>2.051872218740932</c:v>
                  </c:pt>
                  <c:pt idx="2">
                    <c:v>1.250512664460956</c:v>
                  </c:pt>
                </c:numCache>
              </c:numRef>
            </c:plus>
            <c:minus>
              <c:numRef>
                <c:f>'660'!$I$53:$K$53</c:f>
                <c:numCache>
                  <c:formatCode>General</c:formatCode>
                  <c:ptCount val="3"/>
                  <c:pt idx="0">
                    <c:v>2.151019811247906</c:v>
                  </c:pt>
                  <c:pt idx="1">
                    <c:v>2.051872218740932</c:v>
                  </c:pt>
                  <c:pt idx="2">
                    <c:v>1.250512664460956</c:v>
                  </c:pt>
                </c:numCache>
              </c:numRef>
            </c:minus>
          </c:errBars>
          <c:cat>
            <c:strRef>
              <c:f>'660'!$I$49:$K$49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'660'!$I$52:$K$52</c:f>
              <c:numCache>
                <c:formatCode>General</c:formatCode>
                <c:ptCount val="3"/>
                <c:pt idx="0">
                  <c:v>34.553407185</c:v>
                </c:pt>
                <c:pt idx="1">
                  <c:v>27.39042635</c:v>
                </c:pt>
                <c:pt idx="2">
                  <c:v>84.73370393499998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757304"/>
        <c:axId val="-2134754328"/>
      </c:barChart>
      <c:catAx>
        <c:axId val="-21347573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4754328"/>
        <c:crosses val="autoZero"/>
        <c:auto val="1"/>
        <c:lblAlgn val="ctr"/>
        <c:lblOffset val="100"/>
        <c:noMultiLvlLbl val="0"/>
      </c:catAx>
      <c:valAx>
        <c:axId val="-2134754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</a:t>
                </a:r>
                <a:r>
                  <a:rPr lang="en-US" baseline="0"/>
                  <a:t> protein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757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pAMPK</c:v>
          </c:tx>
          <c:invertIfNegative val="0"/>
          <c:cat>
            <c:strRef>
              <c:f>Sheet1!$B$3:$B$8</c:f>
              <c:strCache>
                <c:ptCount val="6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  <c:pt idx="3">
                  <c:v>PBS</c:v>
                </c:pt>
                <c:pt idx="4">
                  <c:v>NC</c:v>
                </c:pt>
                <c:pt idx="5">
                  <c:v>shR3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2349.74</c:v>
                </c:pt>
                <c:pt idx="1">
                  <c:v>2529.74</c:v>
                </c:pt>
                <c:pt idx="2">
                  <c:v>3336.225</c:v>
                </c:pt>
                <c:pt idx="3">
                  <c:v>3007.983</c:v>
                </c:pt>
                <c:pt idx="4">
                  <c:v>3384.225</c:v>
                </c:pt>
                <c:pt idx="5">
                  <c:v>3794.468</c:v>
                </c:pt>
              </c:numCache>
            </c:numRef>
          </c:val>
        </c:ser>
        <c:ser>
          <c:idx val="1"/>
          <c:order val="1"/>
          <c:tx>
            <c:v>AMPK</c:v>
          </c:tx>
          <c:invertIfNegative val="0"/>
          <c:cat>
            <c:strRef>
              <c:f>Sheet1!$B$3:$B$8</c:f>
              <c:strCache>
                <c:ptCount val="6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  <c:pt idx="3">
                  <c:v>PBS</c:v>
                </c:pt>
                <c:pt idx="4">
                  <c:v>NC</c:v>
                </c:pt>
                <c:pt idx="5">
                  <c:v>shR3</c:v>
                </c:pt>
              </c:strCache>
            </c:strRef>
          </c:cat>
          <c:val>
            <c:numRef>
              <c:f>Sheet1!$D$3:$D$8</c:f>
              <c:numCache>
                <c:formatCode>General</c:formatCode>
                <c:ptCount val="6"/>
                <c:pt idx="0">
                  <c:v>7933.803</c:v>
                </c:pt>
                <c:pt idx="1">
                  <c:v>6826.317</c:v>
                </c:pt>
                <c:pt idx="2">
                  <c:v>10367.924</c:v>
                </c:pt>
                <c:pt idx="3">
                  <c:v>10304.51</c:v>
                </c:pt>
                <c:pt idx="4">
                  <c:v>7918.56</c:v>
                </c:pt>
                <c:pt idx="5">
                  <c:v>11527.045</c:v>
                </c:pt>
              </c:numCache>
            </c:numRef>
          </c:val>
        </c:ser>
        <c:ser>
          <c:idx val="2"/>
          <c:order val="2"/>
          <c:tx>
            <c:v>pACC</c:v>
          </c:tx>
          <c:invertIfNegative val="0"/>
          <c:cat>
            <c:strRef>
              <c:f>Sheet1!$B$3:$B$8</c:f>
              <c:strCache>
                <c:ptCount val="6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  <c:pt idx="3">
                  <c:v>PBS</c:v>
                </c:pt>
                <c:pt idx="4">
                  <c:v>NC</c:v>
                </c:pt>
                <c:pt idx="5">
                  <c:v>shR3</c:v>
                </c:pt>
              </c:strCache>
            </c:strRef>
          </c:cat>
          <c:val>
            <c:numRef>
              <c:f>Sheet1!$E$3:$E$8</c:f>
              <c:numCache>
                <c:formatCode>General</c:formatCode>
                <c:ptCount val="6"/>
                <c:pt idx="0">
                  <c:v>6526.004</c:v>
                </c:pt>
                <c:pt idx="1">
                  <c:v>6695.347</c:v>
                </c:pt>
                <c:pt idx="2">
                  <c:v>5874.347</c:v>
                </c:pt>
                <c:pt idx="3">
                  <c:v>4693.64</c:v>
                </c:pt>
                <c:pt idx="4">
                  <c:v>3169.154</c:v>
                </c:pt>
                <c:pt idx="5">
                  <c:v>4336.811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602856"/>
        <c:axId val="-2135599880"/>
      </c:barChart>
      <c:catAx>
        <c:axId val="-21356028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5599880"/>
        <c:crosses val="autoZero"/>
        <c:auto val="1"/>
        <c:lblAlgn val="ctr"/>
        <c:lblOffset val="100"/>
        <c:noMultiLvlLbl val="0"/>
      </c:catAx>
      <c:valAx>
        <c:axId val="-21355998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60285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plus>
            <c:min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minus>
          </c:errBars>
          <c:cat>
            <c:multiLvlStrRef>
              <c:f>TAG!$B$86:$G$87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48 hr</c:v>
                  </c:pt>
                  <c:pt idx="3">
                    <c:v>72 hr</c:v>
                  </c:pt>
                </c:lvl>
              </c:multiLvlStrCache>
            </c:multiLvlStrRef>
          </c:cat>
          <c:val>
            <c:numRef>
              <c:f>TAG!$B$93:$G$93</c:f>
              <c:numCache>
                <c:formatCode>General</c:formatCode>
                <c:ptCount val="6"/>
                <c:pt idx="0">
                  <c:v>0.0019797440445765</c:v>
                </c:pt>
                <c:pt idx="1">
                  <c:v>0.00172151965314209</c:v>
                </c:pt>
                <c:pt idx="2">
                  <c:v>0.00301766190161841</c:v>
                </c:pt>
                <c:pt idx="3">
                  <c:v>0.00225468690158485</c:v>
                </c:pt>
                <c:pt idx="4">
                  <c:v>0.00197346497803882</c:v>
                </c:pt>
                <c:pt idx="5">
                  <c:v>0.00405118550206375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834360"/>
        <c:axId val="-2134831384"/>
      </c:barChart>
      <c:catAx>
        <c:axId val="-2134834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4831384"/>
        <c:crosses val="autoZero"/>
        <c:auto val="1"/>
        <c:lblAlgn val="ctr"/>
        <c:lblOffset val="100"/>
        <c:noMultiLvlLbl val="0"/>
      </c:catAx>
      <c:valAx>
        <c:axId val="-2134831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34834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i</a:t>
            </a:r>
            <a:r>
              <a:rPr lang="en-US" baseline="0"/>
              <a:t>n Hepa 1-6 (Teleman Lab)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plus>
            <c:min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minus>
          </c:errBars>
          <c:cat>
            <c:multiLvlStrRef>
              <c:f>Sheet1!$B$85:$G$86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Sheet1!$B$92:$G$92</c:f>
              <c:numCache>
                <c:formatCode>General</c:formatCode>
                <c:ptCount val="6"/>
                <c:pt idx="0">
                  <c:v>26.05598482461635</c:v>
                </c:pt>
                <c:pt idx="1">
                  <c:v>23.16745952357657</c:v>
                </c:pt>
                <c:pt idx="2">
                  <c:v>30.10519402112347</c:v>
                </c:pt>
                <c:pt idx="3">
                  <c:v>30.13291514110956</c:v>
                </c:pt>
                <c:pt idx="4">
                  <c:v>29.50763873509646</c:v>
                </c:pt>
                <c:pt idx="5">
                  <c:v>36.6137218941953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4874440"/>
        <c:axId val="-2134871464"/>
      </c:barChart>
      <c:catAx>
        <c:axId val="-2134874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4871464"/>
        <c:crosses val="autoZero"/>
        <c:auto val="1"/>
        <c:lblAlgn val="ctr"/>
        <c:lblOffset val="100"/>
        <c:noMultiLvlLbl val="0"/>
      </c:catAx>
      <c:valAx>
        <c:axId val="-21348714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8744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HK2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'Tbp normal'!$H$45:$H$50</c:f>
                <c:numCache>
                  <c:formatCode>General</c:formatCode>
                  <c:ptCount val="6"/>
                  <c:pt idx="0">
                    <c:v>0.022080527111469</c:v>
                  </c:pt>
                  <c:pt idx="1">
                    <c:v>0.0990531309873146</c:v>
                  </c:pt>
                  <c:pt idx="2">
                    <c:v>0.0380747367664069</c:v>
                  </c:pt>
                  <c:pt idx="3">
                    <c:v>0.0469589266966179</c:v>
                  </c:pt>
                  <c:pt idx="4">
                    <c:v>0.0254228106729287</c:v>
                  </c:pt>
                  <c:pt idx="5">
                    <c:v>0.0377159916352149</c:v>
                  </c:pt>
                </c:numCache>
              </c:numRef>
            </c:plus>
            <c:minus>
              <c:numRef>
                <c:f>'Tbp normal'!$H$45:$H$50</c:f>
                <c:numCache>
                  <c:formatCode>General</c:formatCode>
                  <c:ptCount val="6"/>
                  <c:pt idx="0">
                    <c:v>0.022080527111469</c:v>
                  </c:pt>
                  <c:pt idx="1">
                    <c:v>0.0990531309873146</c:v>
                  </c:pt>
                  <c:pt idx="2">
                    <c:v>0.0380747367664069</c:v>
                  </c:pt>
                  <c:pt idx="3">
                    <c:v>0.0469589266966179</c:v>
                  </c:pt>
                  <c:pt idx="4">
                    <c:v>0.0254228106729287</c:v>
                  </c:pt>
                  <c:pt idx="5">
                    <c:v>0.0377159916352149</c:v>
                  </c:pt>
                </c:numCache>
              </c:numRef>
            </c:minus>
          </c:errBars>
          <c:cat>
            <c:multiLvlStrRef>
              <c:f>'Tbp normal'!$A$45:$B$50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 16</c:v>
                  </c:pt>
                  <c:pt idx="2">
                    <c:v>shR3-4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'Tbp normal'!$G$45:$G$50</c:f>
              <c:numCache>
                <c:formatCode>0.0000</c:formatCode>
                <c:ptCount val="6"/>
                <c:pt idx="0">
                  <c:v>1.219483432684603</c:v>
                </c:pt>
                <c:pt idx="1">
                  <c:v>1.03186016572166</c:v>
                </c:pt>
                <c:pt idx="2">
                  <c:v>0.428024269943081</c:v>
                </c:pt>
                <c:pt idx="3">
                  <c:v>0.488638963663947</c:v>
                </c:pt>
                <c:pt idx="4">
                  <c:v>0.363349458904818</c:v>
                </c:pt>
                <c:pt idx="5">
                  <c:v>0.479114078802977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189880"/>
        <c:axId val="-2133186904"/>
      </c:barChart>
      <c:catAx>
        <c:axId val="-2133189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3186904"/>
        <c:crosses val="autoZero"/>
        <c:auto val="1"/>
        <c:lblAlgn val="ctr"/>
        <c:lblOffset val="100"/>
        <c:noMultiLvlLbl val="0"/>
      </c:catAx>
      <c:valAx>
        <c:axId val="-2133186904"/>
        <c:scaling>
          <c:orientation val="minMax"/>
        </c:scaling>
        <c:delete val="0"/>
        <c:axPos val="l"/>
        <c:majorGridlines/>
        <c:numFmt formatCode="0.0000" sourceLinked="1"/>
        <c:majorTickMark val="out"/>
        <c:minorTickMark val="none"/>
        <c:tickLblPos val="nextTo"/>
        <c:crossAx val="-21331898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NDRG1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'Tbp normal'!$J$45:$J$50</c:f>
                <c:numCache>
                  <c:formatCode>General</c:formatCode>
                  <c:ptCount val="6"/>
                  <c:pt idx="0">
                    <c:v>0.217392576252081</c:v>
                  </c:pt>
                  <c:pt idx="1">
                    <c:v>0.492387143664762</c:v>
                  </c:pt>
                  <c:pt idx="2">
                    <c:v>0.165235799481379</c:v>
                  </c:pt>
                  <c:pt idx="3">
                    <c:v>0.797174347917038</c:v>
                  </c:pt>
                  <c:pt idx="4">
                    <c:v>0.139981037069198</c:v>
                  </c:pt>
                  <c:pt idx="5">
                    <c:v>0.105961243342346</c:v>
                  </c:pt>
                </c:numCache>
              </c:numRef>
            </c:plus>
            <c:minus>
              <c:numRef>
                <c:f>'Tbp normal'!$J$45:$J$50</c:f>
                <c:numCache>
                  <c:formatCode>General</c:formatCode>
                  <c:ptCount val="6"/>
                  <c:pt idx="0">
                    <c:v>0.217392576252081</c:v>
                  </c:pt>
                  <c:pt idx="1">
                    <c:v>0.492387143664762</c:v>
                  </c:pt>
                  <c:pt idx="2">
                    <c:v>0.165235799481379</c:v>
                  </c:pt>
                  <c:pt idx="3">
                    <c:v>0.797174347917038</c:v>
                  </c:pt>
                  <c:pt idx="4">
                    <c:v>0.139981037069198</c:v>
                  </c:pt>
                  <c:pt idx="5">
                    <c:v>0.105961243342346</c:v>
                  </c:pt>
                </c:numCache>
              </c:numRef>
            </c:minus>
          </c:errBars>
          <c:cat>
            <c:multiLvlStrRef>
              <c:f>'Tbp normal'!$A$45:$B$50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 16</c:v>
                  </c:pt>
                  <c:pt idx="2">
                    <c:v>shR3-4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'Tbp normal'!$I$45:$I$50</c:f>
              <c:numCache>
                <c:formatCode>0.0000</c:formatCode>
                <c:ptCount val="6"/>
                <c:pt idx="0">
                  <c:v>7.29684123405902</c:v>
                </c:pt>
                <c:pt idx="1">
                  <c:v>4.748331965316495</c:v>
                </c:pt>
                <c:pt idx="2">
                  <c:v>1.973032929097605</c:v>
                </c:pt>
                <c:pt idx="3">
                  <c:v>1.833365745878982</c:v>
                </c:pt>
                <c:pt idx="4">
                  <c:v>2.253033426757572</c:v>
                </c:pt>
                <c:pt idx="5">
                  <c:v>2.616580026783193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275800"/>
        <c:axId val="-2132272824"/>
      </c:barChart>
      <c:catAx>
        <c:axId val="-2132275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2272824"/>
        <c:crosses val="autoZero"/>
        <c:auto val="1"/>
        <c:lblAlgn val="ctr"/>
        <c:lblOffset val="100"/>
        <c:noMultiLvlLbl val="0"/>
      </c:catAx>
      <c:valAx>
        <c:axId val="-2132272824"/>
        <c:scaling>
          <c:orientation val="minMax"/>
        </c:scaling>
        <c:delete val="0"/>
        <c:axPos val="l"/>
        <c:majorGridlines/>
        <c:numFmt formatCode="0.0000" sourceLinked="1"/>
        <c:majorTickMark val="out"/>
        <c:minorTickMark val="none"/>
        <c:tickLblPos val="nextTo"/>
        <c:crossAx val="-21322758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('2006.12.20.csv'!$T$150,'2006.12.20.csv'!$T$153)</c:f>
                <c:numCache>
                  <c:formatCode>General</c:formatCode>
                  <c:ptCount val="2"/>
                  <c:pt idx="0">
                    <c:v>0.728705788551719</c:v>
                  </c:pt>
                  <c:pt idx="1">
                    <c:v>0.898550636837741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('2006.12.20.csv'!$S$150,'2006.12.20.csv'!$S$153)</c:f>
              <c:numCache>
                <c:formatCode>0.00</c:formatCode>
                <c:ptCount val="2"/>
                <c:pt idx="0">
                  <c:v>1.598563659132792</c:v>
                </c:pt>
                <c:pt idx="1">
                  <c:v>1.748016348564146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('2006.12.20.csv'!$T$151,'2006.12.20.csv'!$T$154)</c:f>
                <c:numCache>
                  <c:formatCode>General</c:formatCode>
                  <c:ptCount val="2"/>
                  <c:pt idx="0">
                    <c:v>0.272108916072851</c:v>
                  </c:pt>
                  <c:pt idx="1">
                    <c:v>0.935913150519796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('2006.12.20.csv'!$S$151,'2006.12.20.csv'!$S$154)</c:f>
              <c:numCache>
                <c:formatCode>0.00</c:formatCode>
                <c:ptCount val="2"/>
                <c:pt idx="0">
                  <c:v>1.530393455281669</c:v>
                </c:pt>
                <c:pt idx="1">
                  <c:v>2.44936127316873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('2006.12.20.csv'!$T$152,'2006.12.20.csv'!$T$155)</c:f>
                <c:numCache>
                  <c:formatCode>General</c:formatCode>
                  <c:ptCount val="2"/>
                  <c:pt idx="0">
                    <c:v>1.01014079425685</c:v>
                  </c:pt>
                  <c:pt idx="1">
                    <c:v>0.259758608328447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('2006.12.20.csv'!$S$152,'2006.12.20.csv'!$S$155)</c:f>
              <c:numCache>
                <c:formatCode>0.00</c:formatCode>
                <c:ptCount val="2"/>
                <c:pt idx="0">
                  <c:v>1.748308713710221</c:v>
                </c:pt>
                <c:pt idx="1">
                  <c:v>1.404486496637098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964376"/>
        <c:axId val="-2144961384"/>
      </c:barChart>
      <c:catAx>
        <c:axId val="-214496437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961384"/>
        <c:crosses val="autoZero"/>
        <c:auto val="1"/>
        <c:lblAlgn val="ctr"/>
        <c:lblOffset val="100"/>
        <c:noMultiLvlLbl val="0"/>
      </c:catAx>
      <c:valAx>
        <c:axId val="-21449613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49643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HILPDA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'Tbp normal'!$D$45:$D$50</c:f>
                <c:numCache>
                  <c:formatCode>General</c:formatCode>
                  <c:ptCount val="6"/>
                  <c:pt idx="0">
                    <c:v>0.0200795132314956</c:v>
                  </c:pt>
                  <c:pt idx="1">
                    <c:v>0.115106507012356</c:v>
                  </c:pt>
                  <c:pt idx="2">
                    <c:v>0.108717631174521</c:v>
                  </c:pt>
                  <c:pt idx="3">
                    <c:v>0.0416700650666699</c:v>
                  </c:pt>
                  <c:pt idx="4">
                    <c:v>0.058602980374428</c:v>
                  </c:pt>
                  <c:pt idx="5">
                    <c:v>0.174570890387174</c:v>
                  </c:pt>
                </c:numCache>
              </c:numRef>
            </c:plus>
            <c:minus>
              <c:numRef>
                <c:f>'Tbp normal'!$D$45:$D$50</c:f>
                <c:numCache>
                  <c:formatCode>General</c:formatCode>
                  <c:ptCount val="6"/>
                  <c:pt idx="0">
                    <c:v>0.0200795132314956</c:v>
                  </c:pt>
                  <c:pt idx="1">
                    <c:v>0.115106507012356</c:v>
                  </c:pt>
                  <c:pt idx="2">
                    <c:v>0.108717631174521</c:v>
                  </c:pt>
                  <c:pt idx="3">
                    <c:v>0.0416700650666699</c:v>
                  </c:pt>
                  <c:pt idx="4">
                    <c:v>0.058602980374428</c:v>
                  </c:pt>
                  <c:pt idx="5">
                    <c:v>0.174570890387174</c:v>
                  </c:pt>
                </c:numCache>
              </c:numRef>
            </c:minus>
          </c:errBars>
          <c:cat>
            <c:multiLvlStrRef>
              <c:f>'Tbp normal'!$A$45:$B$50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 16</c:v>
                  </c:pt>
                  <c:pt idx="2">
                    <c:v>shR3-4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'Tbp normal'!$C$45:$C$50</c:f>
              <c:numCache>
                <c:formatCode>0.0000</c:formatCode>
                <c:ptCount val="6"/>
                <c:pt idx="0">
                  <c:v>0.230312788990454</c:v>
                </c:pt>
                <c:pt idx="1">
                  <c:v>0.188018866813804</c:v>
                </c:pt>
                <c:pt idx="2">
                  <c:v>0.487101706765783</c:v>
                </c:pt>
                <c:pt idx="3">
                  <c:v>0.356482274686887</c:v>
                </c:pt>
                <c:pt idx="4">
                  <c:v>0.604942829467573</c:v>
                </c:pt>
                <c:pt idx="5">
                  <c:v>0.524704430551445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146008"/>
        <c:axId val="-2133143032"/>
      </c:barChart>
      <c:catAx>
        <c:axId val="-2133146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3143032"/>
        <c:crosses val="autoZero"/>
        <c:auto val="1"/>
        <c:lblAlgn val="ctr"/>
        <c:lblOffset val="100"/>
        <c:noMultiLvlLbl val="0"/>
      </c:catAx>
      <c:valAx>
        <c:axId val="-2133143032"/>
        <c:scaling>
          <c:orientation val="minMax"/>
        </c:scaling>
        <c:delete val="0"/>
        <c:axPos val="l"/>
        <c:majorGridlines/>
        <c:numFmt formatCode="0.0000" sourceLinked="1"/>
        <c:majorTickMark val="out"/>
        <c:minorTickMark val="none"/>
        <c:tickLblPos val="nextTo"/>
        <c:crossAx val="-2133146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LDHa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'Tbp normal'!$F$45:$F$50</c:f>
                <c:numCache>
                  <c:formatCode>General</c:formatCode>
                  <c:ptCount val="6"/>
                  <c:pt idx="0">
                    <c:v>1.598950219829597</c:v>
                  </c:pt>
                  <c:pt idx="1">
                    <c:v>6.030415471515737</c:v>
                  </c:pt>
                  <c:pt idx="2">
                    <c:v>3.687246528177411</c:v>
                  </c:pt>
                  <c:pt idx="3">
                    <c:v>2.837339362157294</c:v>
                  </c:pt>
                  <c:pt idx="4">
                    <c:v>4.292404534153476</c:v>
                  </c:pt>
                  <c:pt idx="5">
                    <c:v>2.647657189528203</c:v>
                  </c:pt>
                </c:numCache>
              </c:numRef>
            </c:plus>
            <c:minus>
              <c:numRef>
                <c:f>'Tbp normal'!$F$45:$F$50</c:f>
                <c:numCache>
                  <c:formatCode>General</c:formatCode>
                  <c:ptCount val="6"/>
                  <c:pt idx="0">
                    <c:v>1.598950219829597</c:v>
                  </c:pt>
                  <c:pt idx="1">
                    <c:v>6.030415471515737</c:v>
                  </c:pt>
                  <c:pt idx="2">
                    <c:v>3.687246528177411</c:v>
                  </c:pt>
                  <c:pt idx="3">
                    <c:v>2.837339362157294</c:v>
                  </c:pt>
                  <c:pt idx="4">
                    <c:v>4.292404534153476</c:v>
                  </c:pt>
                  <c:pt idx="5">
                    <c:v>2.647657189528203</c:v>
                  </c:pt>
                </c:numCache>
              </c:numRef>
            </c:minus>
          </c:errBars>
          <c:cat>
            <c:multiLvlStrRef>
              <c:f>'Tbp normal'!$A$45:$B$50</c:f>
              <c:multiLvlStrCache>
                <c:ptCount val="6"/>
                <c:lvl>
                  <c:pt idx="0">
                    <c:v>0x</c:v>
                  </c:pt>
                  <c:pt idx="1">
                    <c:v>1x</c:v>
                  </c:pt>
                  <c:pt idx="2">
                    <c:v>0x</c:v>
                  </c:pt>
                  <c:pt idx="3">
                    <c:v>1x</c:v>
                  </c:pt>
                  <c:pt idx="4">
                    <c:v>0x</c:v>
                  </c:pt>
                  <c:pt idx="5">
                    <c:v>1x</c:v>
                  </c:pt>
                </c:lvl>
                <c:lvl>
                  <c:pt idx="0">
                    <c:v>Hepa 16</c:v>
                  </c:pt>
                  <c:pt idx="2">
                    <c:v>shR3-4</c:v>
                  </c:pt>
                  <c:pt idx="4">
                    <c:v>shR6-5</c:v>
                  </c:pt>
                </c:lvl>
              </c:multiLvlStrCache>
            </c:multiLvlStrRef>
          </c:cat>
          <c:val>
            <c:numRef>
              <c:f>'Tbp normal'!$E$45:$E$50</c:f>
              <c:numCache>
                <c:formatCode>0.0000</c:formatCode>
                <c:ptCount val="6"/>
                <c:pt idx="0">
                  <c:v>41.3191232658148</c:v>
                </c:pt>
                <c:pt idx="1">
                  <c:v>37.9090998814759</c:v>
                </c:pt>
                <c:pt idx="2">
                  <c:v>42.58930310389059</c:v>
                </c:pt>
                <c:pt idx="3">
                  <c:v>35.71517506198804</c:v>
                </c:pt>
                <c:pt idx="4">
                  <c:v>62.53139877804993</c:v>
                </c:pt>
                <c:pt idx="5">
                  <c:v>58.50439598890876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242408"/>
        <c:axId val="-2132239432"/>
      </c:barChart>
      <c:catAx>
        <c:axId val="-2132242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2239432"/>
        <c:crosses val="autoZero"/>
        <c:auto val="1"/>
        <c:lblAlgn val="ctr"/>
        <c:lblOffset val="100"/>
        <c:noMultiLvlLbl val="0"/>
      </c:catAx>
      <c:valAx>
        <c:axId val="-2132239432"/>
        <c:scaling>
          <c:orientation val="minMax"/>
        </c:scaling>
        <c:delete val="0"/>
        <c:axPos val="l"/>
        <c:majorGridlines/>
        <c:numFmt formatCode="0.0000" sourceLinked="1"/>
        <c:majorTickMark val="out"/>
        <c:minorTickMark val="none"/>
        <c:tickLblPos val="nextTo"/>
        <c:crossAx val="-2132242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07011484159275"/>
          <c:y val="0.0327984336182576"/>
          <c:w val="0.789344417449677"/>
          <c:h val="0.824492820750347"/>
        </c:manualLayout>
      </c:layout>
      <c:barChart>
        <c:barDir val="col"/>
        <c:grouping val="clustered"/>
        <c:varyColors val="0"/>
        <c:ser>
          <c:idx val="1"/>
          <c:order val="1"/>
          <c:tx>
            <c:v>No Induction</c:v>
          </c:tx>
          <c:spPr>
            <a:ln w="19050">
              <a:noFill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'20130713 30ng'!$B$66:$M$66</c:f>
                <c:numCache>
                  <c:formatCode>General</c:formatCode>
                  <c:ptCount val="12"/>
                  <c:pt idx="0">
                    <c:v>0.145733919796942</c:v>
                  </c:pt>
                  <c:pt idx="1">
                    <c:v>0.644151269708483</c:v>
                  </c:pt>
                  <c:pt idx="2">
                    <c:v>0.451153141971983</c:v>
                  </c:pt>
                  <c:pt idx="3">
                    <c:v>0.802011172681062</c:v>
                  </c:pt>
                  <c:pt idx="4">
                    <c:v>0.603398782572433</c:v>
                  </c:pt>
                  <c:pt idx="5">
                    <c:v>0.775458733151349</c:v>
                  </c:pt>
                  <c:pt idx="6">
                    <c:v>0.0794069397368875</c:v>
                  </c:pt>
                  <c:pt idx="7">
                    <c:v>0.356148828653227</c:v>
                  </c:pt>
                  <c:pt idx="8">
                    <c:v>1.1946749589249</c:v>
                  </c:pt>
                  <c:pt idx="9">
                    <c:v>0.0985359275798491</c:v>
                  </c:pt>
                  <c:pt idx="10">
                    <c:v>0.748684233646478</c:v>
                  </c:pt>
                  <c:pt idx="11">
                    <c:v>0.723602633646578</c:v>
                  </c:pt>
                </c:numCache>
              </c:numRef>
            </c:plus>
            <c:minus>
              <c:numRef>
                <c:f>'20130713 30ng'!$B$66:$M$66</c:f>
                <c:numCache>
                  <c:formatCode>General</c:formatCode>
                  <c:ptCount val="12"/>
                  <c:pt idx="0">
                    <c:v>0.145733919796942</c:v>
                  </c:pt>
                  <c:pt idx="1">
                    <c:v>0.644151269708483</c:v>
                  </c:pt>
                  <c:pt idx="2">
                    <c:v>0.451153141971983</c:v>
                  </c:pt>
                  <c:pt idx="3">
                    <c:v>0.802011172681062</c:v>
                  </c:pt>
                  <c:pt idx="4">
                    <c:v>0.603398782572433</c:v>
                  </c:pt>
                  <c:pt idx="5">
                    <c:v>0.775458733151349</c:v>
                  </c:pt>
                  <c:pt idx="6">
                    <c:v>0.0794069397368875</c:v>
                  </c:pt>
                  <c:pt idx="7">
                    <c:v>0.356148828653227</c:v>
                  </c:pt>
                  <c:pt idx="8">
                    <c:v>1.1946749589249</c:v>
                  </c:pt>
                  <c:pt idx="9">
                    <c:v>0.0985359275798491</c:v>
                  </c:pt>
                  <c:pt idx="10">
                    <c:v>0.748684233646478</c:v>
                  </c:pt>
                  <c:pt idx="11">
                    <c:v>0.723602633646578</c:v>
                  </c:pt>
                </c:numCache>
              </c:numRef>
            </c:minus>
          </c:errBars>
          <c:cat>
            <c:multiLvlStrRef>
              <c:f>'20130713 30ng'!$B$62:$M$64</c:f>
              <c:multiLvlStrCache>
                <c:ptCount val="12"/>
                <c:lvl>
                  <c:pt idx="0">
                    <c:v>Hepa</c:v>
                  </c:pt>
                  <c:pt idx="1">
                    <c:v>shR3</c:v>
                  </c:pt>
                  <c:pt idx="2">
                    <c:v>shR6</c:v>
                  </c:pt>
                  <c:pt idx="3">
                    <c:v>Hepa</c:v>
                  </c:pt>
                  <c:pt idx="4">
                    <c:v>shR3</c:v>
                  </c:pt>
                  <c:pt idx="5">
                    <c:v>shR6</c:v>
                  </c:pt>
                  <c:pt idx="6">
                    <c:v>Hepa</c:v>
                  </c:pt>
                  <c:pt idx="7">
                    <c:v>shR3</c:v>
                  </c:pt>
                  <c:pt idx="8">
                    <c:v>shR6</c:v>
                  </c:pt>
                  <c:pt idx="9">
                    <c:v>Hepa</c:v>
                  </c:pt>
                  <c:pt idx="10">
                    <c:v>shR3</c:v>
                  </c:pt>
                  <c:pt idx="11">
                    <c:v>shR6</c:v>
                  </c:pt>
                </c:lvl>
                <c:lvl>
                  <c:pt idx="0">
                    <c:v>Control</c:v>
                  </c:pt>
                  <c:pt idx="3">
                    <c:v>HRE</c:v>
                  </c:pt>
                  <c:pt idx="6">
                    <c:v>Control</c:v>
                  </c:pt>
                  <c:pt idx="9">
                    <c:v>HRE</c:v>
                  </c:pt>
                </c:lvl>
                <c:lvl>
                  <c:pt idx="0">
                    <c:v>DMSO</c:v>
                  </c:pt>
                  <c:pt idx="6">
                    <c:v>200uM DMOG</c:v>
                  </c:pt>
                </c:lvl>
              </c:multiLvlStrCache>
            </c:multiLvlStrRef>
          </c:cat>
          <c:val>
            <c:numRef>
              <c:f>'20130713 30ng'!$B$65:$M$65</c:f>
              <c:numCache>
                <c:formatCode>0.000</c:formatCode>
                <c:ptCount val="12"/>
                <c:pt idx="0">
                  <c:v>0.308446964678189</c:v>
                </c:pt>
                <c:pt idx="1">
                  <c:v>0.738692746242637</c:v>
                </c:pt>
                <c:pt idx="2">
                  <c:v>1.514950804096065</c:v>
                </c:pt>
                <c:pt idx="3">
                  <c:v>2.154046124260498</c:v>
                </c:pt>
                <c:pt idx="4">
                  <c:v>1.7792348996859</c:v>
                </c:pt>
                <c:pt idx="5">
                  <c:v>2.544988541711928</c:v>
                </c:pt>
                <c:pt idx="6">
                  <c:v>0.298536853911607</c:v>
                </c:pt>
                <c:pt idx="7">
                  <c:v>1.09288877779015</c:v>
                </c:pt>
                <c:pt idx="8">
                  <c:v>3.008406420154718</c:v>
                </c:pt>
                <c:pt idx="9">
                  <c:v>1.424573772736337</c:v>
                </c:pt>
                <c:pt idx="10">
                  <c:v>1.73418572843489</c:v>
                </c:pt>
                <c:pt idx="11">
                  <c:v>1.662388226285472</c:v>
                </c:pt>
              </c:numCache>
            </c:numRef>
          </c:val>
        </c:ser>
        <c:ser>
          <c:idx val="0"/>
          <c:order val="0"/>
          <c:tx>
            <c:v>1x Induction</c:v>
          </c:tx>
          <c:spPr>
            <a:ln w="19050">
              <a:noFill/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'20130713 30ng'!$B$69:$M$69</c:f>
                <c:numCache>
                  <c:formatCode>General</c:formatCode>
                  <c:ptCount val="12"/>
                  <c:pt idx="0">
                    <c:v>0.0572294893813992</c:v>
                  </c:pt>
                  <c:pt idx="1">
                    <c:v>0.0894646095374131</c:v>
                  </c:pt>
                  <c:pt idx="2">
                    <c:v>0.583930762088635</c:v>
                  </c:pt>
                  <c:pt idx="3">
                    <c:v>0.135747882883154</c:v>
                  </c:pt>
                  <c:pt idx="4">
                    <c:v>0.112900952976103</c:v>
                  </c:pt>
                  <c:pt idx="5">
                    <c:v>0.620712254464777</c:v>
                  </c:pt>
                  <c:pt idx="6">
                    <c:v>0.0924516619231552</c:v>
                  </c:pt>
                  <c:pt idx="7">
                    <c:v>0.180688060495429</c:v>
                  </c:pt>
                  <c:pt idx="8">
                    <c:v>0.65079185173609</c:v>
                  </c:pt>
                  <c:pt idx="9">
                    <c:v>0.144428204419517</c:v>
                  </c:pt>
                  <c:pt idx="10">
                    <c:v>0.268011435042619</c:v>
                  </c:pt>
                  <c:pt idx="11">
                    <c:v>0.527617015386363</c:v>
                  </c:pt>
                </c:numCache>
              </c:numRef>
            </c:plus>
            <c:minus>
              <c:numRef>
                <c:f>'20130713 30ng'!$B$69:$M$69</c:f>
                <c:numCache>
                  <c:formatCode>General</c:formatCode>
                  <c:ptCount val="12"/>
                  <c:pt idx="0">
                    <c:v>0.0572294893813992</c:v>
                  </c:pt>
                  <c:pt idx="1">
                    <c:v>0.0894646095374131</c:v>
                  </c:pt>
                  <c:pt idx="2">
                    <c:v>0.583930762088635</c:v>
                  </c:pt>
                  <c:pt idx="3">
                    <c:v>0.135747882883154</c:v>
                  </c:pt>
                  <c:pt idx="4">
                    <c:v>0.112900952976103</c:v>
                  </c:pt>
                  <c:pt idx="5">
                    <c:v>0.620712254464777</c:v>
                  </c:pt>
                  <c:pt idx="6">
                    <c:v>0.0924516619231552</c:v>
                  </c:pt>
                  <c:pt idx="7">
                    <c:v>0.180688060495429</c:v>
                  </c:pt>
                  <c:pt idx="8">
                    <c:v>0.65079185173609</c:v>
                  </c:pt>
                  <c:pt idx="9">
                    <c:v>0.144428204419517</c:v>
                  </c:pt>
                  <c:pt idx="10">
                    <c:v>0.268011435042619</c:v>
                  </c:pt>
                  <c:pt idx="11">
                    <c:v>0.527617015386363</c:v>
                  </c:pt>
                </c:numCache>
              </c:numRef>
            </c:minus>
          </c:errBars>
          <c:cat>
            <c:multiLvlStrRef>
              <c:f>'20130713 30ng'!$B$62:$M$64</c:f>
              <c:multiLvlStrCache>
                <c:ptCount val="12"/>
                <c:lvl>
                  <c:pt idx="0">
                    <c:v>Hepa</c:v>
                  </c:pt>
                  <c:pt idx="1">
                    <c:v>shR3</c:v>
                  </c:pt>
                  <c:pt idx="2">
                    <c:v>shR6</c:v>
                  </c:pt>
                  <c:pt idx="3">
                    <c:v>Hepa</c:v>
                  </c:pt>
                  <c:pt idx="4">
                    <c:v>shR3</c:v>
                  </c:pt>
                  <c:pt idx="5">
                    <c:v>shR6</c:v>
                  </c:pt>
                  <c:pt idx="6">
                    <c:v>Hepa</c:v>
                  </c:pt>
                  <c:pt idx="7">
                    <c:v>shR3</c:v>
                  </c:pt>
                  <c:pt idx="8">
                    <c:v>shR6</c:v>
                  </c:pt>
                  <c:pt idx="9">
                    <c:v>Hepa</c:v>
                  </c:pt>
                  <c:pt idx="10">
                    <c:v>shR3</c:v>
                  </c:pt>
                  <c:pt idx="11">
                    <c:v>shR6</c:v>
                  </c:pt>
                </c:lvl>
                <c:lvl>
                  <c:pt idx="0">
                    <c:v>Control</c:v>
                  </c:pt>
                  <c:pt idx="3">
                    <c:v>HRE</c:v>
                  </c:pt>
                  <c:pt idx="6">
                    <c:v>Control</c:v>
                  </c:pt>
                  <c:pt idx="9">
                    <c:v>HRE</c:v>
                  </c:pt>
                </c:lvl>
                <c:lvl>
                  <c:pt idx="0">
                    <c:v>DMSO</c:v>
                  </c:pt>
                  <c:pt idx="6">
                    <c:v>200uM DMOG</c:v>
                  </c:pt>
                </c:lvl>
              </c:multiLvlStrCache>
            </c:multiLvlStrRef>
          </c:cat>
          <c:val>
            <c:numRef>
              <c:f>'20130713 30ng'!$B$68:$M$68</c:f>
              <c:numCache>
                <c:formatCode>0.000</c:formatCode>
                <c:ptCount val="12"/>
                <c:pt idx="0">
                  <c:v>0.103039448915249</c:v>
                </c:pt>
                <c:pt idx="1">
                  <c:v>0.248726763667095</c:v>
                </c:pt>
                <c:pt idx="2">
                  <c:v>1.01175235170143</c:v>
                </c:pt>
                <c:pt idx="3">
                  <c:v>0.195834800690854</c:v>
                </c:pt>
                <c:pt idx="4">
                  <c:v>0.541263154612073</c:v>
                </c:pt>
                <c:pt idx="5">
                  <c:v>1.440227196971832</c:v>
                </c:pt>
                <c:pt idx="6">
                  <c:v>0.263127593690935</c:v>
                </c:pt>
                <c:pt idx="7">
                  <c:v>0.505403354981705</c:v>
                </c:pt>
                <c:pt idx="8">
                  <c:v>1.324429407280691</c:v>
                </c:pt>
                <c:pt idx="9">
                  <c:v>1.106098882530648</c:v>
                </c:pt>
                <c:pt idx="10">
                  <c:v>0.733853740064507</c:v>
                </c:pt>
                <c:pt idx="11">
                  <c:v>1.27984986220755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173240"/>
        <c:axId val="-2132170264"/>
      </c:barChart>
      <c:catAx>
        <c:axId val="-213217324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2170264"/>
        <c:crosses val="autoZero"/>
        <c:auto val="1"/>
        <c:lblAlgn val="ctr"/>
        <c:lblOffset val="100"/>
        <c:noMultiLvlLbl val="0"/>
      </c:catAx>
      <c:valAx>
        <c:axId val="-2132170264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-213217324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v>0x Cumate</c:v>
          </c:tx>
          <c:invertIfNegative val="0"/>
          <c:errBars>
            <c:errBarType val="both"/>
            <c:errValType val="cust"/>
            <c:noEndCap val="0"/>
            <c:plus>
              <c:numRef>
                <c:f>'20130720 30ng 0x FL'!$B$66:$M$66</c:f>
                <c:numCache>
                  <c:formatCode>General</c:formatCode>
                  <c:ptCount val="12"/>
                  <c:pt idx="0">
                    <c:v>0.115387634591134</c:v>
                  </c:pt>
                  <c:pt idx="1">
                    <c:v>0.0328497427578941</c:v>
                  </c:pt>
                  <c:pt idx="2">
                    <c:v>0.351367463299227</c:v>
                  </c:pt>
                  <c:pt idx="3">
                    <c:v>1.3590354853261</c:v>
                  </c:pt>
                  <c:pt idx="4">
                    <c:v>0.591050989470263</c:v>
                  </c:pt>
                  <c:pt idx="5">
                    <c:v>2.189842146501522</c:v>
                  </c:pt>
                  <c:pt idx="6">
                    <c:v>0.146038166554738</c:v>
                  </c:pt>
                  <c:pt idx="7">
                    <c:v>0.0344312555748603</c:v>
                  </c:pt>
                  <c:pt idx="8">
                    <c:v>0.466012218635802</c:v>
                  </c:pt>
                  <c:pt idx="9">
                    <c:v>1.37630265891414</c:v>
                  </c:pt>
                  <c:pt idx="10">
                    <c:v>0.467139715625455</c:v>
                  </c:pt>
                  <c:pt idx="11">
                    <c:v>3.084727667945293</c:v>
                  </c:pt>
                </c:numCache>
              </c:numRef>
            </c:plus>
            <c:minus>
              <c:numRef>
                <c:f>'20130720 30ng 0x FL'!$B$66:$M$66</c:f>
                <c:numCache>
                  <c:formatCode>General</c:formatCode>
                  <c:ptCount val="12"/>
                  <c:pt idx="0">
                    <c:v>0.115387634591134</c:v>
                  </c:pt>
                  <c:pt idx="1">
                    <c:v>0.0328497427578941</c:v>
                  </c:pt>
                  <c:pt idx="2">
                    <c:v>0.351367463299227</c:v>
                  </c:pt>
                  <c:pt idx="3">
                    <c:v>1.3590354853261</c:v>
                  </c:pt>
                  <c:pt idx="4">
                    <c:v>0.591050989470263</c:v>
                  </c:pt>
                  <c:pt idx="5">
                    <c:v>2.189842146501522</c:v>
                  </c:pt>
                  <c:pt idx="6">
                    <c:v>0.146038166554738</c:v>
                  </c:pt>
                  <c:pt idx="7">
                    <c:v>0.0344312555748603</c:v>
                  </c:pt>
                  <c:pt idx="8">
                    <c:v>0.466012218635802</c:v>
                  </c:pt>
                  <c:pt idx="9">
                    <c:v>1.37630265891414</c:v>
                  </c:pt>
                  <c:pt idx="10">
                    <c:v>0.467139715625455</c:v>
                  </c:pt>
                  <c:pt idx="11">
                    <c:v>3.084727667945293</c:v>
                  </c:pt>
                </c:numCache>
              </c:numRef>
            </c:minus>
          </c:errBars>
          <c:cat>
            <c:multiLvlStrRef>
              <c:f>'20130720 30ng 0x FL'!$B$62:$M$64</c:f>
              <c:multiLvlStrCache>
                <c:ptCount val="12"/>
                <c:lvl>
                  <c:pt idx="0">
                    <c:v>Hepa</c:v>
                  </c:pt>
                  <c:pt idx="1">
                    <c:v>shR3</c:v>
                  </c:pt>
                  <c:pt idx="2">
                    <c:v>shR6</c:v>
                  </c:pt>
                  <c:pt idx="3">
                    <c:v>Hepa</c:v>
                  </c:pt>
                  <c:pt idx="4">
                    <c:v>shR3</c:v>
                  </c:pt>
                  <c:pt idx="5">
                    <c:v>shR6</c:v>
                  </c:pt>
                  <c:pt idx="6">
                    <c:v>Hepa</c:v>
                  </c:pt>
                  <c:pt idx="7">
                    <c:v>shR3</c:v>
                  </c:pt>
                  <c:pt idx="8">
                    <c:v>shR6</c:v>
                  </c:pt>
                  <c:pt idx="9">
                    <c:v>Hepa</c:v>
                  </c:pt>
                  <c:pt idx="10">
                    <c:v>shR3</c:v>
                  </c:pt>
                  <c:pt idx="11">
                    <c:v>shR6</c:v>
                  </c:pt>
                </c:lvl>
                <c:lvl>
                  <c:pt idx="0">
                    <c:v>pGL</c:v>
                  </c:pt>
                  <c:pt idx="3">
                    <c:v>HRE</c:v>
                  </c:pt>
                  <c:pt idx="6">
                    <c:v>pGL</c:v>
                  </c:pt>
                  <c:pt idx="9">
                    <c:v>HRE</c:v>
                  </c:pt>
                </c:lvl>
                <c:lvl>
                  <c:pt idx="0">
                    <c:v>DMSO</c:v>
                  </c:pt>
                  <c:pt idx="6">
                    <c:v>DMOG</c:v>
                  </c:pt>
                </c:lvl>
              </c:multiLvlStrCache>
            </c:multiLvlStrRef>
          </c:cat>
          <c:val>
            <c:numRef>
              <c:f>'20130720 30ng 0x FL'!$B$65:$M$65</c:f>
              <c:numCache>
                <c:formatCode>0.00</c:formatCode>
                <c:ptCount val="12"/>
                <c:pt idx="0">
                  <c:v>0.32795670630378</c:v>
                </c:pt>
                <c:pt idx="1">
                  <c:v>0.259358299673783</c:v>
                </c:pt>
                <c:pt idx="2">
                  <c:v>1.235271153092532</c:v>
                </c:pt>
                <c:pt idx="3">
                  <c:v>5.393115959925819</c:v>
                </c:pt>
                <c:pt idx="4">
                  <c:v>3.011850011450258</c:v>
                </c:pt>
                <c:pt idx="5">
                  <c:v>7.482186476199185</c:v>
                </c:pt>
                <c:pt idx="6">
                  <c:v>0.284682660273335</c:v>
                </c:pt>
                <c:pt idx="7">
                  <c:v>0.272850578672472</c:v>
                </c:pt>
                <c:pt idx="8">
                  <c:v>1.667968684700945</c:v>
                </c:pt>
                <c:pt idx="9">
                  <c:v>5.428257459447691</c:v>
                </c:pt>
                <c:pt idx="10">
                  <c:v>3.06566677178002</c:v>
                </c:pt>
                <c:pt idx="11">
                  <c:v>8.30026674668962</c:v>
                </c:pt>
              </c:numCache>
            </c:numRef>
          </c:val>
        </c:ser>
        <c:ser>
          <c:idx val="0"/>
          <c:order val="0"/>
          <c:tx>
            <c:v>1x Cumate</c:v>
          </c:tx>
          <c:invertIfNegative val="0"/>
          <c:errBars>
            <c:errBarType val="both"/>
            <c:errValType val="cust"/>
            <c:noEndCap val="0"/>
            <c:plus>
              <c:numRef>
                <c:f>'20130720 30ng 0x FL'!$B$69:$M$69</c:f>
                <c:numCache>
                  <c:formatCode>General</c:formatCode>
                  <c:ptCount val="12"/>
                  <c:pt idx="0">
                    <c:v>0.12</c:v>
                  </c:pt>
                  <c:pt idx="1">
                    <c:v>0.07</c:v>
                  </c:pt>
                  <c:pt idx="2">
                    <c:v>0.6</c:v>
                  </c:pt>
                  <c:pt idx="3">
                    <c:v>1.59</c:v>
                  </c:pt>
                  <c:pt idx="4">
                    <c:v>0.79</c:v>
                  </c:pt>
                  <c:pt idx="5">
                    <c:v>3.41</c:v>
                  </c:pt>
                  <c:pt idx="6">
                    <c:v>0.12</c:v>
                  </c:pt>
                  <c:pt idx="7">
                    <c:v>0.05</c:v>
                  </c:pt>
                  <c:pt idx="8">
                    <c:v>1.0</c:v>
                  </c:pt>
                  <c:pt idx="9">
                    <c:v>2.02</c:v>
                  </c:pt>
                  <c:pt idx="10">
                    <c:v>0.6</c:v>
                  </c:pt>
                  <c:pt idx="11">
                    <c:v>4.78</c:v>
                  </c:pt>
                </c:numCache>
              </c:numRef>
            </c:plus>
            <c:minus>
              <c:numRef>
                <c:f>'20130720 30ng 0x FL'!$B$69:$M$69</c:f>
                <c:numCache>
                  <c:formatCode>General</c:formatCode>
                  <c:ptCount val="12"/>
                  <c:pt idx="0">
                    <c:v>0.12</c:v>
                  </c:pt>
                  <c:pt idx="1">
                    <c:v>0.07</c:v>
                  </c:pt>
                  <c:pt idx="2">
                    <c:v>0.6</c:v>
                  </c:pt>
                  <c:pt idx="3">
                    <c:v>1.59</c:v>
                  </c:pt>
                  <c:pt idx="4">
                    <c:v>0.79</c:v>
                  </c:pt>
                  <c:pt idx="5">
                    <c:v>3.41</c:v>
                  </c:pt>
                  <c:pt idx="6">
                    <c:v>0.12</c:v>
                  </c:pt>
                  <c:pt idx="7">
                    <c:v>0.05</c:v>
                  </c:pt>
                  <c:pt idx="8">
                    <c:v>1.0</c:v>
                  </c:pt>
                  <c:pt idx="9">
                    <c:v>2.02</c:v>
                  </c:pt>
                  <c:pt idx="10">
                    <c:v>0.6</c:v>
                  </c:pt>
                  <c:pt idx="11">
                    <c:v>4.78</c:v>
                  </c:pt>
                </c:numCache>
              </c:numRef>
            </c:minus>
          </c:errBars>
          <c:cat>
            <c:multiLvlStrRef>
              <c:f>'20130720 30ng 0x FL'!$B$62:$M$64</c:f>
              <c:multiLvlStrCache>
                <c:ptCount val="12"/>
                <c:lvl>
                  <c:pt idx="0">
                    <c:v>Hepa</c:v>
                  </c:pt>
                  <c:pt idx="1">
                    <c:v>shR3</c:v>
                  </c:pt>
                  <c:pt idx="2">
                    <c:v>shR6</c:v>
                  </c:pt>
                  <c:pt idx="3">
                    <c:v>Hepa</c:v>
                  </c:pt>
                  <c:pt idx="4">
                    <c:v>shR3</c:v>
                  </c:pt>
                  <c:pt idx="5">
                    <c:v>shR6</c:v>
                  </c:pt>
                  <c:pt idx="6">
                    <c:v>Hepa</c:v>
                  </c:pt>
                  <c:pt idx="7">
                    <c:v>shR3</c:v>
                  </c:pt>
                  <c:pt idx="8">
                    <c:v>shR6</c:v>
                  </c:pt>
                  <c:pt idx="9">
                    <c:v>Hepa</c:v>
                  </c:pt>
                  <c:pt idx="10">
                    <c:v>shR3</c:v>
                  </c:pt>
                  <c:pt idx="11">
                    <c:v>shR6</c:v>
                  </c:pt>
                </c:lvl>
                <c:lvl>
                  <c:pt idx="0">
                    <c:v>pGL</c:v>
                  </c:pt>
                  <c:pt idx="3">
                    <c:v>HRE</c:v>
                  </c:pt>
                  <c:pt idx="6">
                    <c:v>pGL</c:v>
                  </c:pt>
                  <c:pt idx="9">
                    <c:v>HRE</c:v>
                  </c:pt>
                </c:lvl>
                <c:lvl>
                  <c:pt idx="0">
                    <c:v>DMSO</c:v>
                  </c:pt>
                  <c:pt idx="6">
                    <c:v>DMOG</c:v>
                  </c:pt>
                </c:lvl>
              </c:multiLvlStrCache>
            </c:multiLvlStrRef>
          </c:cat>
          <c:val>
            <c:numRef>
              <c:f>'20130720 30ng 0x FL'!$B$68:$M$68</c:f>
              <c:numCache>
                <c:formatCode>0.00</c:formatCode>
                <c:ptCount val="12"/>
                <c:pt idx="0">
                  <c:v>0.31</c:v>
                </c:pt>
                <c:pt idx="1">
                  <c:v>0.32</c:v>
                </c:pt>
                <c:pt idx="2">
                  <c:v>2.09</c:v>
                </c:pt>
                <c:pt idx="3">
                  <c:v>6.09</c:v>
                </c:pt>
                <c:pt idx="4">
                  <c:v>3.45</c:v>
                </c:pt>
                <c:pt idx="5">
                  <c:v>13.82</c:v>
                </c:pt>
                <c:pt idx="6">
                  <c:v>0.32</c:v>
                </c:pt>
                <c:pt idx="7">
                  <c:v>0.39</c:v>
                </c:pt>
                <c:pt idx="8">
                  <c:v>2.43</c:v>
                </c:pt>
                <c:pt idx="9">
                  <c:v>5.52</c:v>
                </c:pt>
                <c:pt idx="10">
                  <c:v>3.72</c:v>
                </c:pt>
                <c:pt idx="11">
                  <c:v>10.43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128264"/>
        <c:axId val="-2132125288"/>
      </c:barChart>
      <c:catAx>
        <c:axId val="-213212826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2125288"/>
        <c:crosses val="autoZero"/>
        <c:auto val="1"/>
        <c:lblAlgn val="ctr"/>
        <c:lblOffset val="100"/>
        <c:noMultiLvlLbl val="0"/>
      </c:catAx>
      <c:valAx>
        <c:axId val="-2132125288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321282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AAV titering variation by qPCR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'comparison to first try'!$B$16</c:f>
              <c:strCache>
                <c:ptCount val="1"/>
                <c:pt idx="0">
                  <c:v>miR NC</c:v>
                </c:pt>
              </c:strCache>
            </c:strRef>
          </c:tx>
          <c:invertIfNegative val="0"/>
          <c:cat>
            <c:numRef>
              <c:f>'comparison to first try'!$C$15:$D$15</c:f>
              <c:numCache>
                <c:formatCode>d\-mmm</c:formatCode>
                <c:ptCount val="2"/>
                <c:pt idx="0">
                  <c:v>41562.0</c:v>
                </c:pt>
                <c:pt idx="1">
                  <c:v>41577.0</c:v>
                </c:pt>
              </c:numCache>
            </c:numRef>
          </c:cat>
          <c:val>
            <c:numRef>
              <c:f>'comparison to first try'!$C$16:$D$16</c:f>
              <c:numCache>
                <c:formatCode>0.00E+00</c:formatCode>
                <c:ptCount val="2"/>
                <c:pt idx="0">
                  <c:v>2.49E12</c:v>
                </c:pt>
                <c:pt idx="1">
                  <c:v>2.03E12</c:v>
                </c:pt>
              </c:numCache>
            </c:numRef>
          </c:val>
        </c:ser>
        <c:ser>
          <c:idx val="1"/>
          <c:order val="1"/>
          <c:tx>
            <c:strRef>
              <c:f>'comparison to first try'!$B$17</c:f>
              <c:strCache>
                <c:ptCount val="1"/>
                <c:pt idx="0">
                  <c:v>miR 12</c:v>
                </c:pt>
              </c:strCache>
            </c:strRef>
          </c:tx>
          <c:invertIfNegative val="0"/>
          <c:cat>
            <c:numRef>
              <c:f>'comparison to first try'!$C$15:$D$15</c:f>
              <c:numCache>
                <c:formatCode>d\-mmm</c:formatCode>
                <c:ptCount val="2"/>
                <c:pt idx="0">
                  <c:v>41562.0</c:v>
                </c:pt>
                <c:pt idx="1">
                  <c:v>41577.0</c:v>
                </c:pt>
              </c:numCache>
            </c:numRef>
          </c:cat>
          <c:val>
            <c:numRef>
              <c:f>'comparison to first try'!$C$17:$D$17</c:f>
              <c:numCache>
                <c:formatCode>0.00E+00</c:formatCode>
                <c:ptCount val="2"/>
                <c:pt idx="0">
                  <c:v>5.12E12</c:v>
                </c:pt>
                <c:pt idx="1">
                  <c:v>3.035E12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653432"/>
        <c:axId val="-2135647896"/>
      </c:barChart>
      <c:catAx>
        <c:axId val="-2135653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qPCR titering date</a:t>
                </a:r>
              </a:p>
            </c:rich>
          </c:tx>
          <c:overlay val="0"/>
        </c:title>
        <c:numFmt formatCode="d\-mmm" sourceLinked="1"/>
        <c:majorTickMark val="out"/>
        <c:minorTickMark val="none"/>
        <c:tickLblPos val="nextTo"/>
        <c:crossAx val="-2135647896"/>
        <c:crosses val="autoZero"/>
        <c:auto val="0"/>
        <c:lblAlgn val="ctr"/>
        <c:lblOffset val="100"/>
        <c:noMultiLvlLbl val="0"/>
      </c:catAx>
      <c:valAx>
        <c:axId val="-2135647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Titer particles/ml</a:t>
                </a:r>
              </a:p>
            </c:rich>
          </c:tx>
          <c:overlay val="0"/>
        </c:title>
        <c:numFmt formatCode="0.00E+00" sourceLinked="1"/>
        <c:majorTickMark val="out"/>
        <c:minorTickMark val="none"/>
        <c:tickLblPos val="nextTo"/>
        <c:crossAx val="-213565343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('2006.12.20.csv'!$V$150,'2006.12.20.csv'!$V$153)</c:f>
                <c:numCache>
                  <c:formatCode>General</c:formatCode>
                  <c:ptCount val="2"/>
                  <c:pt idx="0">
                    <c:v>1.032170337222677</c:v>
                  </c:pt>
                  <c:pt idx="1">
                    <c:v>2.48358104957151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('2006.12.20.csv'!$U$150,'2006.12.20.csv'!$U$153)</c:f>
              <c:numCache>
                <c:formatCode>0.00</c:formatCode>
                <c:ptCount val="2"/>
                <c:pt idx="0">
                  <c:v>1.924332625152433</c:v>
                </c:pt>
                <c:pt idx="1">
                  <c:v>3.195718495694773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('2006.12.20.csv'!$V$151,'2006.12.20.csv'!$V$154)</c:f>
                <c:numCache>
                  <c:formatCode>General</c:formatCode>
                  <c:ptCount val="2"/>
                  <c:pt idx="0">
                    <c:v>0.515617913289061</c:v>
                  </c:pt>
                  <c:pt idx="1">
                    <c:v>3.428442754867223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('2006.12.20.csv'!$U$151,'2006.12.20.csv'!$U$154)</c:f>
              <c:numCache>
                <c:formatCode>0.00</c:formatCode>
                <c:ptCount val="2"/>
                <c:pt idx="0">
                  <c:v>2.035603025997969</c:v>
                </c:pt>
                <c:pt idx="1">
                  <c:v>5.161539497721506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('2006.12.20.csv'!$V$152,'2006.12.20.csv'!$V$155)</c:f>
                <c:numCache>
                  <c:formatCode>General</c:formatCode>
                  <c:ptCount val="2"/>
                  <c:pt idx="0">
                    <c:v>0.492319955958871</c:v>
                  </c:pt>
                  <c:pt idx="1">
                    <c:v>0.802215598776876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('2006.12.20.csv'!$U$152,'2006.12.20.csv'!$U$155)</c:f>
              <c:numCache>
                <c:formatCode>0.00</c:formatCode>
                <c:ptCount val="2"/>
                <c:pt idx="0">
                  <c:v>1.700923182485413</c:v>
                </c:pt>
                <c:pt idx="1">
                  <c:v>2.375358968830818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997896"/>
        <c:axId val="-2144994904"/>
      </c:barChart>
      <c:catAx>
        <c:axId val="-21449978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994904"/>
        <c:crosses val="autoZero"/>
        <c:auto val="1"/>
        <c:lblAlgn val="ctr"/>
        <c:lblOffset val="100"/>
        <c:noMultiLvlLbl val="0"/>
      </c:catAx>
      <c:valAx>
        <c:axId val="-21449949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49978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Long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('2006.12.20.csv'!$X$150,'2006.12.20.csv'!$X$153)</c:f>
                <c:numCache>
                  <c:formatCode>General</c:formatCode>
                  <c:ptCount val="2"/>
                  <c:pt idx="0">
                    <c:v>0.675272540220226</c:v>
                  </c:pt>
                  <c:pt idx="1">
                    <c:v>2.08037084507676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('2006.12.20.csv'!$W$150,'2006.12.20.csv'!$W$153)</c:f>
              <c:numCache>
                <c:formatCode>0.00</c:formatCode>
                <c:ptCount val="2"/>
                <c:pt idx="0">
                  <c:v>1.829212974184656</c:v>
                </c:pt>
                <c:pt idx="1">
                  <c:v>2.839875830776926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('2006.12.20.csv'!$X$151,'2006.12.20.csv'!$X$154)</c:f>
                <c:numCache>
                  <c:formatCode>General</c:formatCode>
                  <c:ptCount val="2"/>
                  <c:pt idx="0">
                    <c:v>0.677820188481857</c:v>
                  </c:pt>
                  <c:pt idx="1">
                    <c:v>2.559359262206916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('2006.12.20.csv'!$W$151,'2006.12.20.csv'!$W$154)</c:f>
              <c:numCache>
                <c:formatCode>0.00</c:formatCode>
                <c:ptCount val="2"/>
                <c:pt idx="0">
                  <c:v>2.447157598153956</c:v>
                </c:pt>
                <c:pt idx="1">
                  <c:v>4.066373398041417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('2006.12.20.csv'!$X$152,'2006.12.20.csv'!$X$155)</c:f>
                <c:numCache>
                  <c:formatCode>General</c:formatCode>
                  <c:ptCount val="2"/>
                  <c:pt idx="0">
                    <c:v>0.229336249952857</c:v>
                  </c:pt>
                  <c:pt idx="1">
                    <c:v>0.21881137052785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('2006.12.20.csv'!$W$152,'2006.12.20.csv'!$W$155)</c:f>
              <c:numCache>
                <c:formatCode>0.00</c:formatCode>
                <c:ptCount val="2"/>
                <c:pt idx="0">
                  <c:v>2.090375639144812</c:v>
                </c:pt>
                <c:pt idx="1">
                  <c:v>2.542871657441562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039032"/>
        <c:axId val="-2145036040"/>
      </c:barChart>
      <c:catAx>
        <c:axId val="-214503903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5036040"/>
        <c:crosses val="autoZero"/>
        <c:auto val="1"/>
        <c:lblAlgn val="ctr"/>
        <c:lblOffset val="100"/>
        <c:noMultiLvlLbl val="0"/>
      </c:catAx>
      <c:valAx>
        <c:axId val="-21450360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50390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Knockdown Efficiency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D0D0D"/>
            </a:solidFill>
          </c:spPr>
          <c:invertIfNegative val="0"/>
          <c:dLbls>
            <c:txPr>
              <a:bodyPr/>
              <a:lstStyle/>
              <a:p>
                <a:pPr>
                  <a:defRPr sz="1200">
                    <a:latin typeface="Arial"/>
                    <a:cs typeface="Arial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plus"/>
            <c:errValType val="cust"/>
            <c:noEndCap val="0"/>
            <c:plus>
              <c:numRef>
                <c:f>efficiency!$L$10:$Q$10</c:f>
                <c:numCache>
                  <c:formatCode>General</c:formatCode>
                  <c:ptCount val="6"/>
                  <c:pt idx="0">
                    <c:v>0.26811295348702</c:v>
                  </c:pt>
                  <c:pt idx="1">
                    <c:v>0.126527435802029</c:v>
                  </c:pt>
                  <c:pt idx="2">
                    <c:v>0.0612272314265559</c:v>
                  </c:pt>
                  <c:pt idx="3">
                    <c:v>0.0246710956504317</c:v>
                  </c:pt>
                  <c:pt idx="4">
                    <c:v>0.181387944305544</c:v>
                  </c:pt>
                  <c:pt idx="5">
                    <c:v>0.0693787318272237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efficiency!$L$12:$Q$12</c:f>
              <c:strCache>
                <c:ptCount val="6"/>
                <c:pt idx="0">
                  <c:v>Control</c:v>
                </c:pt>
                <c:pt idx="1">
                  <c:v>miR1</c:v>
                </c:pt>
                <c:pt idx="2">
                  <c:v>miR2</c:v>
                </c:pt>
                <c:pt idx="3">
                  <c:v>miR3</c:v>
                </c:pt>
                <c:pt idx="4">
                  <c:v>shR2</c:v>
                </c:pt>
                <c:pt idx="5">
                  <c:v>shR3</c:v>
                </c:pt>
              </c:strCache>
            </c:strRef>
          </c:cat>
          <c:val>
            <c:numRef>
              <c:f>efficiency!$L$15:$Q$15</c:f>
              <c:numCache>
                <c:formatCode>0.00</c:formatCode>
                <c:ptCount val="6"/>
                <c:pt idx="0">
                  <c:v>1.0</c:v>
                </c:pt>
                <c:pt idx="1">
                  <c:v>0.802313678934177</c:v>
                </c:pt>
                <c:pt idx="2">
                  <c:v>0.411624986154229</c:v>
                </c:pt>
                <c:pt idx="3">
                  <c:v>0.422676784622787</c:v>
                </c:pt>
                <c:pt idx="4">
                  <c:v>0.318324457664711</c:v>
                </c:pt>
                <c:pt idx="5">
                  <c:v>0.422834718374885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069464"/>
        <c:axId val="-2143066488"/>
      </c:barChart>
      <c:catAx>
        <c:axId val="-214306946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3066488"/>
        <c:crosses val="autoZero"/>
        <c:auto val="1"/>
        <c:lblAlgn val="ctr"/>
        <c:lblOffset val="100"/>
        <c:noMultiLvlLbl val="0"/>
      </c:catAx>
      <c:valAx>
        <c:axId val="-21430664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Relative Luciferase Activity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30694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shR-NC</c:v>
          </c:tx>
          <c:invertIfNegative val="0"/>
          <c:errBars>
            <c:errBarType val="plus"/>
            <c:errValType val="cust"/>
            <c:noEndCap val="0"/>
            <c:plus>
              <c:numRef>
                <c:f>Sheet1!$M$64:$Q$64</c:f>
                <c:numCache>
                  <c:formatCode>General</c:formatCode>
                  <c:ptCount val="5"/>
                  <c:pt idx="0">
                    <c:v>0.136207591106188</c:v>
                  </c:pt>
                  <c:pt idx="1">
                    <c:v>0.213915411281689</c:v>
                  </c:pt>
                  <c:pt idx="2">
                    <c:v>0.0191022621010094</c:v>
                  </c:pt>
                  <c:pt idx="3">
                    <c:v>0.141421365298505</c:v>
                  </c:pt>
                  <c:pt idx="4">
                    <c:v>0.0292775267019272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numRef>
              <c:f>Sheet1!$M$30:$Q$30</c:f>
              <c:numCache>
                <c:formatCode>General</c:formatCode>
                <c:ptCount val="5"/>
                <c:pt idx="0">
                  <c:v>2.0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0.02</c:v>
                </c:pt>
              </c:numCache>
            </c:numRef>
          </c:cat>
          <c:val>
            <c:numRef>
              <c:f>Sheet1!$M$63:$Q$63</c:f>
              <c:numCache>
                <c:formatCode>General</c:formatCode>
                <c:ptCount val="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</c:numCache>
            </c:numRef>
          </c:val>
        </c:ser>
        <c:ser>
          <c:idx val="0"/>
          <c:order val="1"/>
          <c:tx>
            <c:v>shR2</c:v>
          </c:tx>
          <c:invertIfNegative val="0"/>
          <c:errBars>
            <c:errBarType val="plus"/>
            <c:errValType val="cust"/>
            <c:noEndCap val="0"/>
            <c:plus>
              <c:numRef>
                <c:f>Sheet1!$M$68:$Q$68</c:f>
                <c:numCache>
                  <c:formatCode>General</c:formatCode>
                  <c:ptCount val="5"/>
                  <c:pt idx="0">
                    <c:v>0.0853185899550635</c:v>
                  </c:pt>
                  <c:pt idx="1">
                    <c:v>0.124463485119621</c:v>
                  </c:pt>
                  <c:pt idx="2">
                    <c:v>0.00820109074999631</c:v>
                  </c:pt>
                  <c:pt idx="3">
                    <c:v>0.063325904092843</c:v>
                  </c:pt>
                  <c:pt idx="4">
                    <c:v>0.111764115394862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numRef>
              <c:f>Sheet1!$M$30:$Q$30</c:f>
              <c:numCache>
                <c:formatCode>General</c:formatCode>
                <c:ptCount val="5"/>
                <c:pt idx="0">
                  <c:v>2.0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0.02</c:v>
                </c:pt>
              </c:numCache>
            </c:numRef>
          </c:cat>
          <c:val>
            <c:numRef>
              <c:f>Sheet1!$M$67:$Q$67</c:f>
              <c:numCache>
                <c:formatCode>General</c:formatCode>
                <c:ptCount val="5"/>
                <c:pt idx="0">
                  <c:v>0.606453348883166</c:v>
                </c:pt>
                <c:pt idx="1">
                  <c:v>0.657134038097688</c:v>
                </c:pt>
                <c:pt idx="2">
                  <c:v>0.455434109938315</c:v>
                </c:pt>
                <c:pt idx="3">
                  <c:v>0.724379385883249</c:v>
                </c:pt>
                <c:pt idx="4">
                  <c:v>0.744234594499537</c:v>
                </c:pt>
              </c:numCache>
            </c:numRef>
          </c:val>
        </c:ser>
        <c:ser>
          <c:idx val="2"/>
          <c:order val="2"/>
          <c:tx>
            <c:v>shR3</c:v>
          </c:tx>
          <c:invertIfNegative val="0"/>
          <c:errBars>
            <c:errBarType val="plus"/>
            <c:errValType val="cust"/>
            <c:noEndCap val="0"/>
            <c:plus>
              <c:numRef>
                <c:f>Sheet1!$M$70:$Q$70</c:f>
                <c:numCache>
                  <c:formatCode>General</c:formatCode>
                  <c:ptCount val="5"/>
                  <c:pt idx="0">
                    <c:v>0.0151405464485266</c:v>
                  </c:pt>
                  <c:pt idx="1">
                    <c:v>0.0267054539240095</c:v>
                  </c:pt>
                  <c:pt idx="2">
                    <c:v>0.0399985064369182</c:v>
                  </c:pt>
                  <c:pt idx="3">
                    <c:v>0.059531004697571</c:v>
                  </c:pt>
                  <c:pt idx="4">
                    <c:v>0.0359800547456973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val>
            <c:numRef>
              <c:f>Sheet1!$M$69:$Q$69</c:f>
              <c:numCache>
                <c:formatCode>General</c:formatCode>
                <c:ptCount val="5"/>
                <c:pt idx="0">
                  <c:v>0.296588687479986</c:v>
                </c:pt>
                <c:pt idx="1">
                  <c:v>0.412912348483813</c:v>
                </c:pt>
                <c:pt idx="2">
                  <c:v>0.350740989749541</c:v>
                </c:pt>
                <c:pt idx="3">
                  <c:v>0.488351217190438</c:v>
                </c:pt>
                <c:pt idx="4">
                  <c:v>0.614345555378657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121672"/>
        <c:axId val="-2143115960"/>
      </c:barChart>
      <c:catAx>
        <c:axId val="-2143121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shR/RL</a:t>
                </a:r>
                <a:r>
                  <a:rPr lang="en-US" sz="2000" baseline="0"/>
                  <a:t> Ratio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43115960"/>
        <c:crosses val="autoZero"/>
        <c:auto val="1"/>
        <c:lblAlgn val="ctr"/>
        <c:lblOffset val="100"/>
        <c:noMultiLvlLbl val="0"/>
      </c:catAx>
      <c:valAx>
        <c:axId val="-21431159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431216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miR-NC</c:v>
          </c:tx>
          <c:invertIfNegative val="0"/>
          <c:errBars>
            <c:errBarType val="plus"/>
            <c:errValType val="cust"/>
            <c:noEndCap val="0"/>
            <c:plus>
              <c:numRef>
                <c:f>Sheet1!$M$66:$Q$66</c:f>
                <c:numCache>
                  <c:formatCode>General</c:formatCode>
                  <c:ptCount val="5"/>
                  <c:pt idx="0">
                    <c:v>0.116485963044203</c:v>
                  </c:pt>
                  <c:pt idx="1">
                    <c:v>0.148451006030908</c:v>
                  </c:pt>
                  <c:pt idx="2">
                    <c:v>0.130170844055215</c:v>
                  </c:pt>
                  <c:pt idx="3">
                    <c:v>0.0533832022472352</c:v>
                  </c:pt>
                  <c:pt idx="4">
                    <c:v>0.0373322219714162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numRef>
              <c:f>Sheet1!$M$30:$Q$30</c:f>
              <c:numCache>
                <c:formatCode>General</c:formatCode>
                <c:ptCount val="5"/>
                <c:pt idx="0">
                  <c:v>2.0</c:v>
                </c:pt>
                <c:pt idx="1">
                  <c:v>1.0</c:v>
                </c:pt>
                <c:pt idx="2">
                  <c:v>0.5</c:v>
                </c:pt>
                <c:pt idx="3">
                  <c:v>0.1</c:v>
                </c:pt>
                <c:pt idx="4">
                  <c:v>0.02</c:v>
                </c:pt>
              </c:numCache>
            </c:numRef>
          </c:cat>
          <c:val>
            <c:numRef>
              <c:f>Sheet1!$M$65:$Q$65</c:f>
              <c:numCache>
                <c:formatCode>General</c:formatCode>
                <c:ptCount val="5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</c:numCache>
            </c:numRef>
          </c:val>
        </c:ser>
        <c:ser>
          <c:idx val="1"/>
          <c:order val="1"/>
          <c:tx>
            <c:v>miR1</c:v>
          </c:tx>
          <c:invertIfNegative val="0"/>
          <c:errBars>
            <c:errBarType val="plus"/>
            <c:errValType val="cust"/>
            <c:noEndCap val="0"/>
            <c:plus>
              <c:numRef>
                <c:f>Sheet1!$M$72:$Q$72</c:f>
                <c:numCache>
                  <c:formatCode>General</c:formatCode>
                  <c:ptCount val="5"/>
                  <c:pt idx="0">
                    <c:v>0.0120766866554684</c:v>
                  </c:pt>
                  <c:pt idx="1">
                    <c:v>0.0082558447670049</c:v>
                  </c:pt>
                  <c:pt idx="2">
                    <c:v>0.0778727233418024</c:v>
                  </c:pt>
                  <c:pt idx="3">
                    <c:v>0.0841493558139391</c:v>
                  </c:pt>
                  <c:pt idx="4">
                    <c:v>0.103394398134674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val>
            <c:numRef>
              <c:f>Sheet1!$M$71:$Q$71</c:f>
              <c:numCache>
                <c:formatCode>General</c:formatCode>
                <c:ptCount val="5"/>
                <c:pt idx="0">
                  <c:v>1.02540374916871</c:v>
                </c:pt>
                <c:pt idx="1">
                  <c:v>1.084016952645935</c:v>
                </c:pt>
                <c:pt idx="2">
                  <c:v>1.059287572556162</c:v>
                </c:pt>
                <c:pt idx="3">
                  <c:v>0.96448057230417</c:v>
                </c:pt>
                <c:pt idx="4">
                  <c:v>1.097692887935666</c:v>
                </c:pt>
              </c:numCache>
            </c:numRef>
          </c:val>
        </c:ser>
        <c:ser>
          <c:idx val="2"/>
          <c:order val="2"/>
          <c:tx>
            <c:v>miR2</c:v>
          </c:tx>
          <c:invertIfNegative val="0"/>
          <c:errBars>
            <c:errBarType val="plus"/>
            <c:errValType val="cust"/>
            <c:noEndCap val="0"/>
            <c:plus>
              <c:numRef>
                <c:f>Sheet1!$M$74:$Q$74</c:f>
                <c:numCache>
                  <c:formatCode>General</c:formatCode>
                  <c:ptCount val="5"/>
                  <c:pt idx="0">
                    <c:v>0.0540434447317865</c:v>
                  </c:pt>
                  <c:pt idx="1">
                    <c:v>0.0242989831576206</c:v>
                  </c:pt>
                  <c:pt idx="2">
                    <c:v>0.0260183751399468</c:v>
                  </c:pt>
                  <c:pt idx="3">
                    <c:v>0.0990551514668349</c:v>
                  </c:pt>
                  <c:pt idx="4">
                    <c:v>0.0334474771055652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val>
            <c:numRef>
              <c:f>Sheet1!$M$73:$Q$73</c:f>
              <c:numCache>
                <c:formatCode>General</c:formatCode>
                <c:ptCount val="5"/>
                <c:pt idx="0">
                  <c:v>0.642110509822098</c:v>
                </c:pt>
                <c:pt idx="1">
                  <c:v>0.670957749154797</c:v>
                </c:pt>
                <c:pt idx="2">
                  <c:v>0.612591831673098</c:v>
                </c:pt>
                <c:pt idx="3">
                  <c:v>0.710717157877502</c:v>
                </c:pt>
                <c:pt idx="4">
                  <c:v>0.862174218802565</c:v>
                </c:pt>
              </c:numCache>
            </c:numRef>
          </c:val>
        </c:ser>
        <c:ser>
          <c:idx val="3"/>
          <c:order val="3"/>
          <c:tx>
            <c:v>miR3</c:v>
          </c:tx>
          <c:invertIfNegative val="0"/>
          <c:errBars>
            <c:errBarType val="plus"/>
            <c:errValType val="cust"/>
            <c:noEndCap val="0"/>
            <c:plus>
              <c:numRef>
                <c:f>Sheet1!$M$76:$Q$76</c:f>
                <c:numCache>
                  <c:formatCode>General</c:formatCode>
                  <c:ptCount val="5"/>
                  <c:pt idx="0">
                    <c:v>0.115449045959385</c:v>
                  </c:pt>
                  <c:pt idx="1">
                    <c:v>0.0576244920573854</c:v>
                  </c:pt>
                  <c:pt idx="2">
                    <c:v>0.0352071118699911</c:v>
                  </c:pt>
                  <c:pt idx="3">
                    <c:v>0.173609443045935</c:v>
                  </c:pt>
                  <c:pt idx="4">
                    <c:v>0.0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val>
            <c:numRef>
              <c:f>Sheet1!$M$75:$Q$75</c:f>
              <c:numCache>
                <c:formatCode>General</c:formatCode>
                <c:ptCount val="5"/>
                <c:pt idx="0">
                  <c:v>0.700397949522326</c:v>
                </c:pt>
                <c:pt idx="1">
                  <c:v>0.894054593765898</c:v>
                </c:pt>
                <c:pt idx="2">
                  <c:v>0.76086829545866</c:v>
                </c:pt>
                <c:pt idx="3">
                  <c:v>0.875077763146494</c:v>
                </c:pt>
                <c:pt idx="4">
                  <c:v>1.14133915388694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163240"/>
        <c:axId val="-2143157560"/>
      </c:barChart>
      <c:catAx>
        <c:axId val="-2143163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miR/RL Ratio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43157560"/>
        <c:crosses val="autoZero"/>
        <c:auto val="1"/>
        <c:lblAlgn val="ctr"/>
        <c:lblOffset val="100"/>
        <c:noMultiLvlLbl val="0"/>
      </c:catAx>
      <c:valAx>
        <c:axId val="-21431575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4316324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 Isoform 4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13004329255891"/>
          <c:y val="0.163332968795567"/>
          <c:w val="0.400072347967574"/>
          <c:h val="0.67455271216098"/>
        </c:manualLayout>
      </c:layout>
      <c:barChart>
        <c:barDir val="col"/>
        <c:grouping val="clustered"/>
        <c:varyColors val="0"/>
        <c:ser>
          <c:idx val="0"/>
          <c:order val="0"/>
          <c:tx>
            <c:v>AD-NC 1X10E9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Sheet1!$T$101:$T$102</c:f>
                <c:numCache>
                  <c:formatCode>General</c:formatCode>
                  <c:ptCount val="2"/>
                  <c:pt idx="0">
                    <c:v>0.411830889900839</c:v>
                  </c:pt>
                  <c:pt idx="1">
                    <c:v>0.209183149307153</c:v>
                  </c:pt>
                </c:numCache>
              </c:numRef>
            </c:plus>
          </c:errBars>
          <c:cat>
            <c:strRef>
              <c:f>Sheet1!$N$101:$N$102</c:f>
              <c:strCache>
                <c:ptCount val="2"/>
                <c:pt idx="0">
                  <c:v>Fasted</c:v>
                </c:pt>
                <c:pt idx="1">
                  <c:v>Refed</c:v>
                </c:pt>
              </c:strCache>
            </c:strRef>
          </c:cat>
          <c:val>
            <c:numRef>
              <c:f>Sheet1!$S$101:$S$102</c:f>
              <c:numCache>
                <c:formatCode>General</c:formatCode>
                <c:ptCount val="2"/>
                <c:pt idx="0">
                  <c:v>1.0</c:v>
                </c:pt>
                <c:pt idx="1">
                  <c:v>0.658718859343511</c:v>
                </c:pt>
              </c:numCache>
            </c:numRef>
          </c:val>
        </c:ser>
        <c:ser>
          <c:idx val="1"/>
          <c:order val="1"/>
          <c:tx>
            <c:v>AD-PPP2R5C 0.5X10E9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Sheet1!$T$104:$T$105</c:f>
                <c:numCache>
                  <c:formatCode>General</c:formatCode>
                  <c:ptCount val="2"/>
                  <c:pt idx="0">
                    <c:v>0.225303529526789</c:v>
                  </c:pt>
                  <c:pt idx="1">
                    <c:v>0.240295825735911</c:v>
                  </c:pt>
                </c:numCache>
              </c:numRef>
            </c:plus>
          </c:errBars>
          <c:val>
            <c:numRef>
              <c:f>Sheet1!$S$104:$S$105</c:f>
              <c:numCache>
                <c:formatCode>General</c:formatCode>
                <c:ptCount val="2"/>
                <c:pt idx="0">
                  <c:v>1.04673828313502</c:v>
                </c:pt>
                <c:pt idx="1">
                  <c:v>0.882296412887823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236040"/>
        <c:axId val="-2143233064"/>
      </c:barChart>
      <c:catAx>
        <c:axId val="-2143236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3233064"/>
        <c:crosses val="autoZero"/>
        <c:auto val="1"/>
        <c:lblAlgn val="ctr"/>
        <c:lblOffset val="100"/>
        <c:noMultiLvlLbl val="0"/>
      </c:catAx>
      <c:valAx>
        <c:axId val="-21432330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32360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7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('2006.12.20.csv'!$R$150,'2006.12.20.csv'!$R$153)</c:f>
                <c:numCache>
                  <c:formatCode>General</c:formatCode>
                  <c:ptCount val="2"/>
                  <c:pt idx="0">
                    <c:v>0.102654690954239</c:v>
                  </c:pt>
                  <c:pt idx="1">
                    <c:v>0.194879509021426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('2006.12.20.csv'!$Q$150,'2006.12.20.csv'!$Q$153)</c:f>
              <c:numCache>
                <c:formatCode>0.00</c:formatCode>
                <c:ptCount val="2"/>
                <c:pt idx="0">
                  <c:v>1.032364757639413</c:v>
                </c:pt>
                <c:pt idx="1">
                  <c:v>1.691066863379254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('2006.12.20.csv'!$R$151,'2006.12.20.csv'!$R$154)</c:f>
                <c:numCache>
                  <c:formatCode>General</c:formatCode>
                  <c:ptCount val="2"/>
                  <c:pt idx="0">
                    <c:v>0.182177014866941</c:v>
                  </c:pt>
                  <c:pt idx="1">
                    <c:v>0.200196943560246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('2006.12.20.csv'!$Q$151,'2006.12.20.csv'!$Q$154)</c:f>
              <c:numCache>
                <c:formatCode>0.00</c:formatCode>
                <c:ptCount val="2"/>
                <c:pt idx="0">
                  <c:v>1.27986256745439</c:v>
                </c:pt>
                <c:pt idx="1">
                  <c:v>1.451660910671977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('2006.12.20.csv'!$R$152,'2006.12.20.csv'!$R$155)</c:f>
                <c:numCache>
                  <c:formatCode>General</c:formatCode>
                  <c:ptCount val="2"/>
                  <c:pt idx="0">
                    <c:v>0.102876231229337</c:v>
                  </c:pt>
                  <c:pt idx="1">
                    <c:v>0.431025954384063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('2006.12.20.csv'!$Q$152,'2006.12.20.csv'!$Q$155)</c:f>
              <c:numCache>
                <c:formatCode>0.00</c:formatCode>
                <c:ptCount val="2"/>
                <c:pt idx="0">
                  <c:v>1.131935982035482</c:v>
                </c:pt>
                <c:pt idx="1">
                  <c:v>1.499665335775099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672856"/>
        <c:axId val="2112675848"/>
      </c:barChart>
      <c:catAx>
        <c:axId val="2112672856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675848"/>
        <c:crosses val="autoZero"/>
        <c:auto val="1"/>
        <c:lblAlgn val="ctr"/>
        <c:lblOffset val="100"/>
        <c:noMultiLvlLbl val="0"/>
      </c:catAx>
      <c:valAx>
        <c:axId val="211267584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(TBP)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112672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invertIfNegative val="0"/>
          <c:errBars>
            <c:errBarType val="plus"/>
            <c:errValType val="cust"/>
            <c:noEndCap val="0"/>
            <c:plus>
              <c:numRef>
                <c:f>Sheet1!$H$5:$H$6</c:f>
                <c:numCache>
                  <c:formatCode>General</c:formatCode>
                  <c:ptCount val="2"/>
                  <c:pt idx="0">
                    <c:v>0.194562940251937</c:v>
                  </c:pt>
                  <c:pt idx="1">
                    <c:v>0.241270385323955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Sheet1!$F$3:$F$4</c:f>
              <c:strCache>
                <c:ptCount val="2"/>
                <c:pt idx="0">
                  <c:v>Fasted</c:v>
                </c:pt>
                <c:pt idx="1">
                  <c:v>Fed</c:v>
                </c:pt>
              </c:strCache>
            </c:strRef>
          </c:cat>
          <c:val>
            <c:numRef>
              <c:f>Sheet1!$G$3:$G$4</c:f>
              <c:numCache>
                <c:formatCode>General</c:formatCode>
                <c:ptCount val="2"/>
                <c:pt idx="0">
                  <c:v>0.868522911459173</c:v>
                </c:pt>
                <c:pt idx="1">
                  <c:v>1.002065344246206</c:v>
                </c:pt>
              </c:numCache>
            </c:numRef>
          </c:val>
        </c:ser>
        <c:ser>
          <c:idx val="1"/>
          <c:order val="1"/>
          <c:tx>
            <c:v>AD-PPP2R5C</c:v>
          </c:tx>
          <c:invertIfNegative val="0"/>
          <c:errBars>
            <c:errBarType val="plus"/>
            <c:errValType val="cust"/>
            <c:noEndCap val="0"/>
            <c:plus>
              <c:numRef>
                <c:f>Sheet1!$H$3:$H$4</c:f>
                <c:numCache>
                  <c:formatCode>General</c:formatCode>
                  <c:ptCount val="2"/>
                  <c:pt idx="0">
                    <c:v>0.243063725747941</c:v>
                  </c:pt>
                  <c:pt idx="1">
                    <c:v>0.308488854752842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val>
            <c:numRef>
              <c:f>Sheet1!$G$5:$G$6</c:f>
              <c:numCache>
                <c:formatCode>General</c:formatCode>
                <c:ptCount val="2"/>
                <c:pt idx="0">
                  <c:v>0.830211066268931</c:v>
                </c:pt>
                <c:pt idx="1">
                  <c:v>1.14619569445984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271544"/>
        <c:axId val="-2143268568"/>
      </c:barChart>
      <c:catAx>
        <c:axId val="-21432715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3268568"/>
        <c:crosses val="autoZero"/>
        <c:auto val="1"/>
        <c:lblAlgn val="ctr"/>
        <c:lblOffset val="100"/>
        <c:noMultiLvlLbl val="0"/>
      </c:catAx>
      <c:valAx>
        <c:axId val="-21432685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43271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'2006.12.20.csv'!$L$161:$L$166</c:f>
                <c:numCache>
                  <c:formatCode>General</c:formatCode>
                  <c:ptCount val="6"/>
                  <c:pt idx="0">
                    <c:v>0.222400359686269</c:v>
                  </c:pt>
                  <c:pt idx="1">
                    <c:v>0.224292214959653</c:v>
                  </c:pt>
                  <c:pt idx="2">
                    <c:v>0.0680466516801418</c:v>
                  </c:pt>
                  <c:pt idx="3">
                    <c:v>0.0346609386802278</c:v>
                  </c:pt>
                  <c:pt idx="4">
                    <c:v>0.0136435743962432</c:v>
                  </c:pt>
                  <c:pt idx="5">
                    <c:v>0.0267480853411519</c:v>
                  </c:pt>
                </c:numCache>
              </c:numRef>
            </c:plus>
          </c:errBars>
          <c:cat>
            <c:multiLvlStrRef>
              <c:f>'2006.12.20.csv'!$I$161:$J$166</c:f>
              <c:multiLvlStrCache>
                <c:ptCount val="6"/>
                <c:lvl>
                  <c:pt idx="0">
                    <c:v>Fasted</c:v>
                  </c:pt>
                  <c:pt idx="1">
                    <c:v>Refed</c:v>
                  </c:pt>
                  <c:pt idx="2">
                    <c:v>Fasted</c:v>
                  </c:pt>
                  <c:pt idx="3">
                    <c:v>Refed</c:v>
                  </c:pt>
                  <c:pt idx="4">
                    <c:v>MBD1</c:v>
                  </c:pt>
                  <c:pt idx="5">
                    <c:v>MBD2</c:v>
                  </c:pt>
                </c:lvl>
                <c:lvl>
                  <c:pt idx="0">
                    <c:v>AD-NC 1X10E9</c:v>
                  </c:pt>
                  <c:pt idx="2">
                    <c:v>AD-PPP2R5C 0.5X10E9</c:v>
                  </c:pt>
                  <c:pt idx="4">
                    <c:v>Control</c:v>
                  </c:pt>
                </c:lvl>
              </c:multiLvlStrCache>
            </c:multiLvlStrRef>
          </c:cat>
          <c:val>
            <c:numRef>
              <c:f>'2006.12.20.csv'!$K$161:$K$166</c:f>
              <c:numCache>
                <c:formatCode>0.00</c:formatCode>
                <c:ptCount val="6"/>
                <c:pt idx="0">
                  <c:v>0.728744078078099</c:v>
                </c:pt>
                <c:pt idx="1">
                  <c:v>0.598536427438811</c:v>
                </c:pt>
                <c:pt idx="2">
                  <c:v>0.240580722373639</c:v>
                </c:pt>
                <c:pt idx="3">
                  <c:v>0.202101728725304</c:v>
                </c:pt>
                <c:pt idx="4">
                  <c:v>0.25092049123221</c:v>
                </c:pt>
                <c:pt idx="5" formatCode="General">
                  <c:v>0.241794182008422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751144"/>
        <c:axId val="-2141748168"/>
      </c:barChart>
      <c:catAx>
        <c:axId val="-2141751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748168"/>
        <c:crosses val="autoZero"/>
        <c:auto val="1"/>
        <c:lblAlgn val="ctr"/>
        <c:lblOffset val="100"/>
        <c:noMultiLvlLbl val="0"/>
      </c:catAx>
      <c:valAx>
        <c:axId val="-2141748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Adenovirus Load(GAPDH)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1751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</a:t>
            </a:r>
            <a:r>
              <a:rPr lang="en-US" altLang="zh-CN"/>
              <a:t>R5C</a:t>
            </a:r>
            <a:r>
              <a:rPr lang="en-US" altLang="zh-CN" baseline="0"/>
              <a:t> isoform 3 in liver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bg1">
                <a:lumMod val="8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'2006.12.20.csv'!$R$151:$R$152</c:f>
                <c:numCache>
                  <c:formatCode>General</c:formatCode>
                  <c:ptCount val="2"/>
                  <c:pt idx="0">
                    <c:v>0.155684646371345</c:v>
                  </c:pt>
                  <c:pt idx="1">
                    <c:v>0.0856688071432023</c:v>
                  </c:pt>
                </c:numCache>
              </c:numRef>
            </c:plus>
          </c:errBars>
          <c:cat>
            <c:strRef>
              <c:f>'2006.12.20.csv'!$N$151:$N$153</c:f>
              <c:strCache>
                <c:ptCount val="3"/>
                <c:pt idx="0">
                  <c:v>2X10E9</c:v>
                </c:pt>
                <c:pt idx="1">
                  <c:v>3X10E9</c:v>
                </c:pt>
                <c:pt idx="2">
                  <c:v>PBS</c:v>
                </c:pt>
              </c:strCache>
            </c:strRef>
          </c:cat>
          <c:val>
            <c:numRef>
              <c:f>'2006.12.20.csv'!$Q$151:$Q$152</c:f>
              <c:numCache>
                <c:formatCode>0.00</c:formatCode>
                <c:ptCount val="2"/>
                <c:pt idx="0">
                  <c:v>0.847255271849428</c:v>
                </c:pt>
                <c:pt idx="1">
                  <c:v>0.594671823090783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bg1">
                <a:lumMod val="5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tx1"/>
              </a:solidFill>
            </c:spPr>
          </c:dPt>
          <c:errBars>
            <c:errBarType val="plus"/>
            <c:errValType val="cust"/>
            <c:noEndCap val="0"/>
            <c:plus>
              <c:numRef>
                <c:f>'2006.12.20.csv'!$R$154:$R$156</c:f>
                <c:numCache>
                  <c:formatCode>General</c:formatCode>
                  <c:ptCount val="3"/>
                  <c:pt idx="0">
                    <c:v>0.106226458629399</c:v>
                  </c:pt>
                  <c:pt idx="1">
                    <c:v>0.0805950155133311</c:v>
                  </c:pt>
                  <c:pt idx="2">
                    <c:v>0.284321887337367</c:v>
                  </c:pt>
                </c:numCache>
              </c:numRef>
            </c:plus>
          </c:errBars>
          <c:cat>
            <c:strRef>
              <c:f>'2006.12.20.csv'!$N$151:$N$153</c:f>
              <c:strCache>
                <c:ptCount val="3"/>
                <c:pt idx="0">
                  <c:v>2X10E9</c:v>
                </c:pt>
                <c:pt idx="1">
                  <c:v>3X10E9</c:v>
                </c:pt>
                <c:pt idx="2">
                  <c:v>PBS</c:v>
                </c:pt>
              </c:strCache>
            </c:strRef>
          </c:cat>
          <c:val>
            <c:numRef>
              <c:f>'2006.12.20.csv'!$Q$154:$Q$156</c:f>
              <c:numCache>
                <c:formatCode>0.00</c:formatCode>
                <c:ptCount val="3"/>
                <c:pt idx="0">
                  <c:v>0.813991753212444</c:v>
                </c:pt>
                <c:pt idx="1">
                  <c:v>0.639482932141277</c:v>
                </c:pt>
                <c:pt idx="2">
                  <c:v>2.850150387840322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705304"/>
        <c:axId val="-2141702392"/>
      </c:barChart>
      <c:catAx>
        <c:axId val="-2141705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702392"/>
        <c:crosses val="autoZero"/>
        <c:auto val="1"/>
        <c:lblAlgn val="ctr"/>
        <c:lblOffset val="100"/>
        <c:noMultiLvlLbl val="0"/>
      </c:catAx>
      <c:valAx>
        <c:axId val="-2141702392"/>
        <c:scaling>
          <c:orientation val="minMax"/>
        </c:scaling>
        <c:delete val="0"/>
        <c:axPos val="l"/>
        <c:numFmt formatCode="0.00" sourceLinked="1"/>
        <c:majorTickMark val="out"/>
        <c:minorTickMark val="none"/>
        <c:tickLblPos val="nextTo"/>
        <c:crossAx val="-2141705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 in liver with Taqman probe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'2006.12.20.csv'!$L$129:$L$131</c:f>
                <c:numCache>
                  <c:formatCode>General</c:formatCode>
                  <c:ptCount val="3"/>
                  <c:pt idx="0">
                    <c:v>0.151764192322386</c:v>
                  </c:pt>
                  <c:pt idx="1">
                    <c:v>0.0297207572312623</c:v>
                  </c:pt>
                </c:numCache>
              </c:numRef>
            </c:plus>
          </c:errBars>
          <c:cat>
            <c:strRef>
              <c:f>'2006.12.20.csv'!$J$129:$J$131</c:f>
              <c:strCache>
                <c:ptCount val="3"/>
                <c:pt idx="0">
                  <c:v>2X10E9</c:v>
                </c:pt>
                <c:pt idx="1">
                  <c:v>3X10E9</c:v>
                </c:pt>
                <c:pt idx="2">
                  <c:v>PBS</c:v>
                </c:pt>
              </c:strCache>
            </c:strRef>
          </c:cat>
          <c:val>
            <c:numRef>
              <c:f>'2006.12.20.csv'!$K$129:$K$131</c:f>
              <c:numCache>
                <c:formatCode>0.00</c:formatCode>
                <c:ptCount val="3"/>
                <c:pt idx="0">
                  <c:v>1.0</c:v>
                </c:pt>
                <c:pt idx="1">
                  <c:v>1.003586602385371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bg1">
                <a:lumMod val="5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</c:spPr>
          </c:dPt>
          <c:errBars>
            <c:errBarType val="plus"/>
            <c:errValType val="cust"/>
            <c:noEndCap val="0"/>
            <c:plus>
              <c:numRef>
                <c:f>'2006.12.20.csv'!$L$133:$L$135</c:f>
                <c:numCache>
                  <c:formatCode>General</c:formatCode>
                  <c:ptCount val="3"/>
                  <c:pt idx="0">
                    <c:v>0.123352376397257</c:v>
                  </c:pt>
                  <c:pt idx="1">
                    <c:v>0.0721315489950541</c:v>
                  </c:pt>
                  <c:pt idx="2">
                    <c:v>0.19579335923617</c:v>
                  </c:pt>
                </c:numCache>
              </c:numRef>
            </c:plus>
          </c:errBars>
          <c:val>
            <c:numRef>
              <c:f>'2006.12.20.csv'!$K$133:$K$135</c:f>
              <c:numCache>
                <c:formatCode>0.00</c:formatCode>
                <c:ptCount val="3"/>
                <c:pt idx="0">
                  <c:v>0.638555165844552</c:v>
                </c:pt>
                <c:pt idx="1">
                  <c:v>0.459409523909773</c:v>
                </c:pt>
                <c:pt idx="2">
                  <c:v>1.695937764156677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670392"/>
        <c:axId val="-2141667480"/>
      </c:barChart>
      <c:catAx>
        <c:axId val="-2141670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667480"/>
        <c:crosses val="autoZero"/>
        <c:auto val="1"/>
        <c:lblAlgn val="ctr"/>
        <c:lblOffset val="100"/>
        <c:noMultiLvlLbl val="0"/>
      </c:catAx>
      <c:valAx>
        <c:axId val="-21416674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16703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PPP2R5C/D in liver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PPP2R5C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'2006.12.20.csv'!$K$82:$K$83</c:f>
                <c:numCache>
                  <c:formatCode>General</c:formatCode>
                  <c:ptCount val="2"/>
                  <c:pt idx="0">
                    <c:v>0.0977621825613768</c:v>
                  </c:pt>
                  <c:pt idx="1">
                    <c:v>0.184994155168546</c:v>
                  </c:pt>
                </c:numCache>
              </c:numRef>
            </c:plus>
          </c:errBars>
          <c:cat>
            <c:strRef>
              <c:f>'2006.12.20.csv'!$I$82:$I$83</c:f>
              <c:strCache>
                <c:ptCount val="2"/>
                <c:pt idx="0">
                  <c:v>AAV</c:v>
                </c:pt>
                <c:pt idx="1">
                  <c:v>PBS</c:v>
                </c:pt>
              </c:strCache>
            </c:strRef>
          </c:cat>
          <c:val>
            <c:numRef>
              <c:f>'2006.12.20.csv'!$J$82:$J$83</c:f>
              <c:numCache>
                <c:formatCode>0.00</c:formatCode>
                <c:ptCount val="2"/>
                <c:pt idx="0">
                  <c:v>1.0087168487039</c:v>
                </c:pt>
                <c:pt idx="1">
                  <c:v>1.0</c:v>
                </c:pt>
              </c:numCache>
            </c:numRef>
          </c:val>
        </c:ser>
        <c:ser>
          <c:idx val="1"/>
          <c:order val="1"/>
          <c:tx>
            <c:v>PPP2R5D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'2006.12.20.csv'!$M$82:$M$83</c:f>
                <c:numCache>
                  <c:formatCode>General</c:formatCode>
                  <c:ptCount val="2"/>
                  <c:pt idx="0">
                    <c:v>0.126458389152488</c:v>
                  </c:pt>
                  <c:pt idx="1">
                    <c:v>0.0875470784146065</c:v>
                  </c:pt>
                </c:numCache>
              </c:numRef>
            </c:plus>
          </c:errBars>
          <c:val>
            <c:numRef>
              <c:f>'2006.12.20.csv'!$L$82:$L$83</c:f>
              <c:numCache>
                <c:formatCode>0.00</c:formatCode>
                <c:ptCount val="2"/>
                <c:pt idx="0">
                  <c:v>1.05315627947298</c:v>
                </c:pt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080552"/>
        <c:axId val="-2145077640"/>
      </c:barChart>
      <c:catAx>
        <c:axId val="-2145080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5077640"/>
        <c:crosses val="autoZero"/>
        <c:auto val="1"/>
        <c:lblAlgn val="ctr"/>
        <c:lblOffset val="100"/>
        <c:noMultiLvlLbl val="0"/>
      </c:catAx>
      <c:valAx>
        <c:axId val="-2145077640"/>
        <c:scaling>
          <c:orientation val="minMax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50805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PPP2R5C </a:t>
            </a:r>
            <a:r>
              <a:rPr lang="en-US" sz="1680" b="1" i="0" u="none" strike="noStrike" baseline="0" dirty="0" smtClean="0">
                <a:effectLst/>
              </a:rPr>
              <a:t>Knockdown </a:t>
            </a:r>
            <a:r>
              <a:rPr lang="en-US" sz="1680" b="1" i="0" u="none" strike="noStrike" baseline="0" dirty="0">
                <a:effectLst/>
              </a:rPr>
              <a:t>in </a:t>
            </a:r>
            <a:r>
              <a:rPr lang="en-US" sz="1680" b="1" i="0" u="none" strike="noStrike" baseline="0" dirty="0" err="1">
                <a:effectLst/>
              </a:rPr>
              <a:t>Hepa</a:t>
            </a:r>
            <a:r>
              <a:rPr lang="en-US" sz="1680" b="1" i="0" u="none" strike="noStrike" baseline="0" dirty="0">
                <a:effectLst/>
              </a:rPr>
              <a:t> 1-6</a:t>
            </a:r>
            <a:r>
              <a:rPr lang="en-US" sz="1680" b="1" i="0" u="none" strike="noStrike" baseline="0" dirty="0"/>
              <a:t> 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('2006.12.20.csv'!$R$152;'2006.12.20.csv'!$R$154;'2006.12.20.csv'!$R$156)</c:f>
                <c:numCache>
                  <c:formatCode>General</c:formatCode>
                  <c:ptCount val="3"/>
                  <c:pt idx="0">
                    <c:v>0.0134548975772507</c:v>
                  </c:pt>
                  <c:pt idx="1">
                    <c:v>0.0825346787249545</c:v>
                  </c:pt>
                  <c:pt idx="2">
                    <c:v>0.0265260260913842</c:v>
                  </c:pt>
                </c:numCache>
              </c:numRef>
            </c:plus>
          </c:errBars>
          <c:cat>
            <c:strRef>
              <c:f>('2006.12.20.csv'!$L$152;'2006.12.20.csv'!$L$154;'2006.12.20.csv'!$L$156)</c:f>
              <c:strCache>
                <c:ptCount val="3"/>
                <c:pt idx="0">
                  <c:v>MOI10</c:v>
                </c:pt>
                <c:pt idx="1">
                  <c:v>MOI100</c:v>
                </c:pt>
                <c:pt idx="2">
                  <c:v>MOI200</c:v>
                </c:pt>
              </c:strCache>
            </c:strRef>
          </c:cat>
          <c:val>
            <c:numRef>
              <c:f>('2006.12.20.csv'!$Q$152;'2006.12.20.csv'!$Q$154;'2006.12.20.csv'!$Q$156)</c:f>
              <c:numCache>
                <c:formatCode>General</c:formatCode>
                <c:ptCount val="3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('2006.12.20.csv'!$R$153;'2006.12.20.csv'!$R$155;'2006.12.20.csv'!$R$157)</c:f>
                <c:numCache>
                  <c:formatCode>General</c:formatCode>
                  <c:ptCount val="3"/>
                  <c:pt idx="0">
                    <c:v>0.0169872574613993</c:v>
                  </c:pt>
                  <c:pt idx="1">
                    <c:v>0.0336551898356269</c:v>
                  </c:pt>
                  <c:pt idx="2">
                    <c:v>0.017550849822972</c:v>
                  </c:pt>
                </c:numCache>
              </c:numRef>
            </c:plus>
          </c:errBars>
          <c:val>
            <c:numRef>
              <c:f>('2006.12.20.csv'!$Q$153;'2006.12.20.csv'!$Q$155;'2006.12.20.csv'!$Q$157)</c:f>
              <c:numCache>
                <c:formatCode>General</c:formatCode>
                <c:ptCount val="3"/>
                <c:pt idx="0">
                  <c:v>0.890378814813266</c:v>
                </c:pt>
                <c:pt idx="1">
                  <c:v>0.433115038047433</c:v>
                </c:pt>
                <c:pt idx="2">
                  <c:v>0.326589652028608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145336"/>
        <c:axId val="-2145142264"/>
      </c:barChart>
      <c:catAx>
        <c:axId val="-2145145336"/>
        <c:scaling>
          <c:orientation val="minMax"/>
        </c:scaling>
        <c:delete val="0"/>
        <c:axPos val="b"/>
        <c:numFmt formatCode="0.00" sourceLinked="1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-2145142264"/>
        <c:crosses val="autoZero"/>
        <c:auto val="1"/>
        <c:lblAlgn val="ctr"/>
        <c:lblOffset val="100"/>
        <c:noMultiLvlLbl val="0"/>
      </c:catAx>
      <c:valAx>
        <c:axId val="-21451422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51453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Hepa</a:t>
            </a:r>
            <a:r>
              <a:rPr lang="en-US" dirty="0" smtClean="0"/>
              <a:t> 1C1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(Sheet1!$H$1,Sheet1!$H$3)</c:f>
                <c:numCache>
                  <c:formatCode>General</c:formatCode>
                  <c:ptCount val="2"/>
                  <c:pt idx="0">
                    <c:v>0.0811221354812378</c:v>
                  </c:pt>
                  <c:pt idx="1">
                    <c:v>0.003425909955104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(Sheet1!$I$1,Sheet1!$I$3)</c:f>
              <c:strCache>
                <c:ptCount val="2"/>
                <c:pt idx="0">
                  <c:v>MOI=100</c:v>
                </c:pt>
                <c:pt idx="1">
                  <c:v>MOI=200</c:v>
                </c:pt>
              </c:strCache>
            </c:strRef>
          </c:cat>
          <c:val>
            <c:numRef>
              <c:f>(Sheet1!$G$1,Sheet1!$G$3)</c:f>
              <c:numCache>
                <c:formatCode>General</c:formatCode>
                <c:ptCount val="2"/>
                <c:pt idx="0">
                  <c:v>1.0</c:v>
                </c:pt>
                <c:pt idx="1">
                  <c:v>1.119432603049054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(Sheet1!$H$2,Sheet1!$H$4)</c:f>
                <c:numCache>
                  <c:formatCode>General</c:formatCode>
                  <c:ptCount val="2"/>
                  <c:pt idx="0">
                    <c:v>0.0253375694630073</c:v>
                  </c:pt>
                  <c:pt idx="1">
                    <c:v>0.0795334055060721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(Sheet1!$I$1,Sheet1!$I$3)</c:f>
              <c:strCache>
                <c:ptCount val="2"/>
                <c:pt idx="0">
                  <c:v>MOI=100</c:v>
                </c:pt>
                <c:pt idx="1">
                  <c:v>MOI=200</c:v>
                </c:pt>
              </c:strCache>
            </c:strRef>
          </c:cat>
          <c:val>
            <c:numRef>
              <c:f>(Sheet1!$G$2,Sheet1!$G$4)</c:f>
              <c:numCache>
                <c:formatCode>General</c:formatCode>
                <c:ptCount val="2"/>
                <c:pt idx="0">
                  <c:v>1.077948588412373</c:v>
                </c:pt>
                <c:pt idx="1">
                  <c:v>1.041399630960204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477192"/>
        <c:axId val="-2141474216"/>
      </c:barChart>
      <c:catAx>
        <c:axId val="-21414771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1474216"/>
        <c:crosses val="autoZero"/>
        <c:auto val="1"/>
        <c:lblAlgn val="ctr"/>
        <c:lblOffset val="100"/>
        <c:noMultiLvlLbl val="0"/>
      </c:catAx>
      <c:valAx>
        <c:axId val="-2141474216"/>
        <c:scaling>
          <c:orientation val="minMax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p-S6K/S6K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4771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(Sheet1!$F$18;Sheet1!$F$20)</c:f>
                <c:numCache>
                  <c:formatCode>General</c:formatCode>
                  <c:ptCount val="2"/>
                  <c:pt idx="0">
                    <c:v>0.287147645972591</c:v>
                  </c:pt>
                  <c:pt idx="1">
                    <c:v>0.0952052063051412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(Sheet1!$C$18;Sheet1!$C$20)</c:f>
              <c:strCache>
                <c:ptCount val="2"/>
                <c:pt idx="0">
                  <c:v>MOI 100</c:v>
                </c:pt>
                <c:pt idx="1">
                  <c:v>MOI 200</c:v>
                </c:pt>
              </c:strCache>
            </c:strRef>
          </c:cat>
          <c:val>
            <c:numRef>
              <c:f>(Sheet1!$E$18;Sheet1!$E$20)</c:f>
              <c:numCache>
                <c:formatCode>General</c:formatCode>
                <c:ptCount val="2"/>
                <c:pt idx="0">
                  <c:v>1.0</c:v>
                </c:pt>
                <c:pt idx="1">
                  <c:v>1.13502572724611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7F7F7F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(Sheet1!$F$19;Sheet1!$F$21)</c:f>
                <c:numCache>
                  <c:formatCode>General</c:formatCode>
                  <c:ptCount val="2"/>
                  <c:pt idx="0">
                    <c:v>0.163405632104629</c:v>
                  </c:pt>
                  <c:pt idx="1">
                    <c:v>0.222550474709708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(Sheet1!$C$18;Sheet1!$C$20)</c:f>
              <c:strCache>
                <c:ptCount val="2"/>
                <c:pt idx="0">
                  <c:v>MOI 100</c:v>
                </c:pt>
                <c:pt idx="1">
                  <c:v>MOI 200</c:v>
                </c:pt>
              </c:strCache>
            </c:strRef>
          </c:cat>
          <c:val>
            <c:numRef>
              <c:f>(Sheet1!$E$19;Sheet1!$E$21)</c:f>
              <c:numCache>
                <c:formatCode>General</c:formatCode>
                <c:ptCount val="2"/>
                <c:pt idx="0">
                  <c:v>1.379701392514701</c:v>
                </c:pt>
                <c:pt idx="1">
                  <c:v>1.150521223420655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439464"/>
        <c:axId val="-2141436456"/>
      </c:barChart>
      <c:catAx>
        <c:axId val="-21414394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0"/>
          <a:lstStyle/>
          <a:p>
            <a:pPr>
              <a:defRPr/>
            </a:pPr>
            <a:endParaRPr lang="en-US"/>
          </a:p>
        </c:txPr>
        <c:crossAx val="-2141436456"/>
        <c:crosses val="autoZero"/>
        <c:auto val="1"/>
        <c:lblAlgn val="ctr"/>
        <c:lblOffset val="100"/>
        <c:noMultiLvlLbl val="0"/>
      </c:catAx>
      <c:valAx>
        <c:axId val="-21414364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p-S6K/S6K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4394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 isoform</a:t>
            </a:r>
            <a:r>
              <a:rPr lang="en-US" baseline="0"/>
              <a:t> 3</a:t>
            </a:r>
            <a:r>
              <a:rPr lang="en-US"/>
              <a:t>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'2006.12.20.csv'!$T$344:$T$348</c:f>
                <c:numCache>
                  <c:formatCode>General</c:formatCode>
                  <c:ptCount val="5"/>
                  <c:pt idx="0">
                    <c:v>0.102360449464859</c:v>
                  </c:pt>
                  <c:pt idx="1">
                    <c:v>0.0287135840957011</c:v>
                  </c:pt>
                  <c:pt idx="2">
                    <c:v>0.360618389704434</c:v>
                  </c:pt>
                  <c:pt idx="3">
                    <c:v>0.0</c:v>
                  </c:pt>
                  <c:pt idx="4">
                    <c:v>0.159702880162753</c:v>
                  </c:pt>
                </c:numCache>
              </c:numRef>
            </c:plus>
          </c:errBars>
          <c:cat>
            <c:strRef>
              <c:f>'2006.12.20.csv'!$O$344:$O$348</c:f>
              <c:strCache>
                <c:ptCount val="5"/>
                <c:pt idx="0">
                  <c:v>100NC</c:v>
                </c:pt>
                <c:pt idx="1">
                  <c:v>100shR</c:v>
                </c:pt>
                <c:pt idx="2">
                  <c:v>250NC</c:v>
                </c:pt>
                <c:pt idx="3">
                  <c:v>250shR</c:v>
                </c:pt>
                <c:pt idx="4">
                  <c:v>PBS</c:v>
                </c:pt>
              </c:strCache>
            </c:strRef>
          </c:cat>
          <c:val>
            <c:numRef>
              <c:f>'2006.12.20.csv'!$S$344:$S$348</c:f>
              <c:numCache>
                <c:formatCode>0.00</c:formatCode>
                <c:ptCount val="5"/>
                <c:pt idx="0">
                  <c:v>1.0</c:v>
                </c:pt>
                <c:pt idx="1">
                  <c:v>0.206743453969191</c:v>
                </c:pt>
                <c:pt idx="2">
                  <c:v>0.787145314304421</c:v>
                </c:pt>
                <c:pt idx="3">
                  <c:v>0.195885244868513</c:v>
                </c:pt>
                <c:pt idx="4">
                  <c:v>0.716356150878563</c:v>
                </c:pt>
              </c:numCache>
            </c:numRef>
          </c:val>
        </c:ser>
        <c:ser>
          <c:idx val="1"/>
          <c:order val="1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'2006.12.20.csv'!$T$349:$T$353</c:f>
                <c:numCache>
                  <c:formatCode>General</c:formatCode>
                  <c:ptCount val="5"/>
                  <c:pt idx="0">
                    <c:v>0.120537473752266</c:v>
                  </c:pt>
                  <c:pt idx="1">
                    <c:v>0.0170197606957791</c:v>
                  </c:pt>
                  <c:pt idx="2">
                    <c:v>0.074001029335847</c:v>
                  </c:pt>
                  <c:pt idx="3">
                    <c:v>0.0149301670143851</c:v>
                  </c:pt>
                  <c:pt idx="4">
                    <c:v>0.0457114263799328</c:v>
                  </c:pt>
                </c:numCache>
              </c:numRef>
            </c:plus>
          </c:errBars>
          <c:val>
            <c:numRef>
              <c:f>'2006.12.20.csv'!$S$349:$S$353</c:f>
              <c:numCache>
                <c:formatCode>0.00</c:formatCode>
                <c:ptCount val="5"/>
                <c:pt idx="0">
                  <c:v>0.772739075041869</c:v>
                </c:pt>
                <c:pt idx="1">
                  <c:v>0.188158247797602</c:v>
                </c:pt>
                <c:pt idx="2">
                  <c:v>0.841310358438801</c:v>
                </c:pt>
                <c:pt idx="3">
                  <c:v>0.176167016647849</c:v>
                </c:pt>
                <c:pt idx="4">
                  <c:v>0.749868504942735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407000"/>
        <c:axId val="-2138818584"/>
      </c:barChart>
      <c:catAx>
        <c:axId val="-2138407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-2138818584"/>
        <c:crosses val="autoZero"/>
        <c:auto val="1"/>
        <c:lblAlgn val="ctr"/>
        <c:lblOffset val="100"/>
        <c:noMultiLvlLbl val="0"/>
      </c:catAx>
      <c:valAx>
        <c:axId val="-21388185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38407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Glucose consumption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Sheet0!$G$75:$G$78</c:f>
                <c:numCache>
                  <c:formatCode>General</c:formatCode>
                  <c:ptCount val="4"/>
                  <c:pt idx="0">
                    <c:v>0.126342658952407</c:v>
                  </c:pt>
                  <c:pt idx="1">
                    <c:v>0.0354484124554945</c:v>
                  </c:pt>
                  <c:pt idx="2">
                    <c:v>0.109308944439527</c:v>
                  </c:pt>
                  <c:pt idx="3">
                    <c:v>0.0496587399678094</c:v>
                  </c:pt>
                </c:numCache>
              </c:numRef>
            </c:plus>
          </c:errBars>
          <c:cat>
            <c:strRef>
              <c:f>Sheet0!$E$75:$E$78</c:f>
              <c:strCache>
                <c:ptCount val="4"/>
                <c:pt idx="0">
                  <c:v>100NC</c:v>
                </c:pt>
                <c:pt idx="1">
                  <c:v>100shR3</c:v>
                </c:pt>
                <c:pt idx="2">
                  <c:v>200NC</c:v>
                </c:pt>
                <c:pt idx="3">
                  <c:v>200shR3</c:v>
                </c:pt>
              </c:strCache>
            </c:strRef>
          </c:cat>
          <c:val>
            <c:numRef>
              <c:f>Sheet0!$F$75:$F$78</c:f>
              <c:numCache>
                <c:formatCode>General</c:formatCode>
                <c:ptCount val="4"/>
                <c:pt idx="0">
                  <c:v>1.0</c:v>
                </c:pt>
                <c:pt idx="1">
                  <c:v>1.338898235872304</c:v>
                </c:pt>
                <c:pt idx="2">
                  <c:v>1.042789006739653</c:v>
                </c:pt>
                <c:pt idx="3">
                  <c:v>1.31705947805604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3946216"/>
        <c:axId val="2073499704"/>
      </c:barChart>
      <c:catAx>
        <c:axId val="2073946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2073499704"/>
        <c:crosses val="autoZero"/>
        <c:auto val="1"/>
        <c:lblAlgn val="ctr"/>
        <c:lblOffset val="100"/>
        <c:noMultiLvlLbl val="0"/>
      </c:catAx>
      <c:valAx>
        <c:axId val="2073499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39462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7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('2006.12.20.csv'!$T$150,'2006.12.20.csv'!$T$153)</c:f>
                <c:numCache>
                  <c:formatCode>General</c:formatCode>
                  <c:ptCount val="2"/>
                  <c:pt idx="0">
                    <c:v>0.728825038647262</c:v>
                  </c:pt>
                  <c:pt idx="1">
                    <c:v>0.166060722803158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('2006.12.20.csv'!$S$150,'2006.12.20.csv'!$S$153)</c:f>
              <c:numCache>
                <c:formatCode>0.00</c:formatCode>
                <c:ptCount val="2"/>
                <c:pt idx="0">
                  <c:v>1.310434004961151</c:v>
                </c:pt>
                <c:pt idx="1">
                  <c:v>1.5662841739999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('2006.12.20.csv'!$T$151,'2006.12.20.csv'!$T$154)</c:f>
                <c:numCache>
                  <c:formatCode>General</c:formatCode>
                  <c:ptCount val="2"/>
                  <c:pt idx="0">
                    <c:v>0.107791204655985</c:v>
                  </c:pt>
                  <c:pt idx="1">
                    <c:v>0.29746182016829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('2006.12.20.csv'!$S$151,'2006.12.20.csv'!$S$154)</c:f>
              <c:numCache>
                <c:formatCode>0.00</c:formatCode>
                <c:ptCount val="2"/>
                <c:pt idx="0">
                  <c:v>1.14314262946793</c:v>
                </c:pt>
                <c:pt idx="1">
                  <c:v>1.436294683978345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('2006.12.20.csv'!$T$152,'2006.12.20.csv'!$T$155)</c:f>
                <c:numCache>
                  <c:formatCode>General</c:formatCode>
                  <c:ptCount val="2"/>
                  <c:pt idx="0">
                    <c:v>0.0552337966902912</c:v>
                  </c:pt>
                  <c:pt idx="1">
                    <c:v>0.210839112501069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('2006.12.20.csv'!$S$152,'2006.12.20.csv'!$S$155)</c:f>
              <c:numCache>
                <c:formatCode>0.00</c:formatCode>
                <c:ptCount val="2"/>
                <c:pt idx="0">
                  <c:v>1.049606258883471</c:v>
                </c:pt>
                <c:pt idx="1">
                  <c:v>1.262628475313194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387336"/>
        <c:axId val="-2144384344"/>
      </c:barChart>
      <c:catAx>
        <c:axId val="-214438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384344"/>
        <c:crosses val="autoZero"/>
        <c:auto val="1"/>
        <c:lblAlgn val="ctr"/>
        <c:lblOffset val="100"/>
        <c:noMultiLvlLbl val="0"/>
      </c:catAx>
      <c:valAx>
        <c:axId val="-21443843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(TBP)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43873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Lactate production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Sheet0!$F$58:$F$61</c:f>
                <c:numCache>
                  <c:formatCode>General</c:formatCode>
                  <c:ptCount val="4"/>
                  <c:pt idx="0">
                    <c:v>0.008405730017396</c:v>
                  </c:pt>
                  <c:pt idx="1">
                    <c:v>0.0377643510899638</c:v>
                  </c:pt>
                  <c:pt idx="2">
                    <c:v>0.0669308394915313</c:v>
                  </c:pt>
                  <c:pt idx="3">
                    <c:v>0.0122419052572278</c:v>
                  </c:pt>
                </c:numCache>
              </c:numRef>
            </c:plus>
          </c:errBars>
          <c:cat>
            <c:strRef>
              <c:f>Sheet0!$B$58:$B$61</c:f>
              <c:strCache>
                <c:ptCount val="4"/>
                <c:pt idx="0">
                  <c:v>100NC</c:v>
                </c:pt>
                <c:pt idx="1">
                  <c:v>100shR3</c:v>
                </c:pt>
                <c:pt idx="2">
                  <c:v>200NC</c:v>
                </c:pt>
                <c:pt idx="3">
                  <c:v>200shR3</c:v>
                </c:pt>
              </c:strCache>
            </c:strRef>
          </c:cat>
          <c:val>
            <c:numRef>
              <c:f>Sheet0!$E$58:$E$61</c:f>
              <c:numCache>
                <c:formatCode>General</c:formatCode>
                <c:ptCount val="4"/>
                <c:pt idx="0">
                  <c:v>1.0</c:v>
                </c:pt>
                <c:pt idx="1">
                  <c:v>1.202349558137076</c:v>
                </c:pt>
                <c:pt idx="2">
                  <c:v>1.038224272140421</c:v>
                </c:pt>
                <c:pt idx="3">
                  <c:v>1.250311870152178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3970232"/>
        <c:axId val="2073973208"/>
      </c:barChart>
      <c:catAx>
        <c:axId val="2073970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73973208"/>
        <c:crosses val="autoZero"/>
        <c:auto val="1"/>
        <c:lblAlgn val="ctr"/>
        <c:lblOffset val="100"/>
        <c:noMultiLvlLbl val="0"/>
      </c:catAx>
      <c:valAx>
        <c:axId val="20739732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Lactate Production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3970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Sheet0!$F$42:$F$46</c:f>
                <c:numCache>
                  <c:formatCode>General</c:formatCode>
                  <c:ptCount val="5"/>
                  <c:pt idx="0">
                    <c:v>0.760008174148354</c:v>
                  </c:pt>
                  <c:pt idx="1">
                    <c:v>0.338933405789062</c:v>
                  </c:pt>
                  <c:pt idx="2">
                    <c:v>0.458854727233259</c:v>
                  </c:pt>
                  <c:pt idx="3">
                    <c:v>0.558752538722389</c:v>
                  </c:pt>
                  <c:pt idx="4">
                    <c:v>0.836178123858787</c:v>
                  </c:pt>
                </c:numCache>
              </c:numRef>
            </c:plus>
          </c:errBars>
          <c:cat>
            <c:strRef>
              <c:f>Sheet0!$B$42:$B$46</c:f>
              <c:strCache>
                <c:ptCount val="5"/>
                <c:pt idx="0">
                  <c:v>PBS</c:v>
                </c:pt>
                <c:pt idx="1">
                  <c:v>100NC</c:v>
                </c:pt>
                <c:pt idx="2">
                  <c:v>100shR</c:v>
                </c:pt>
                <c:pt idx="3">
                  <c:v>250NC</c:v>
                </c:pt>
                <c:pt idx="4">
                  <c:v>250shR</c:v>
                </c:pt>
              </c:strCache>
            </c:strRef>
          </c:cat>
          <c:val>
            <c:numRef>
              <c:f>Sheet0!$E$42:$E$46</c:f>
              <c:numCache>
                <c:formatCode>General</c:formatCode>
                <c:ptCount val="5"/>
                <c:pt idx="0">
                  <c:v>1.0</c:v>
                </c:pt>
                <c:pt idx="1">
                  <c:v>0.27150575537724</c:v>
                </c:pt>
                <c:pt idx="2">
                  <c:v>1.187276215380145</c:v>
                </c:pt>
                <c:pt idx="3">
                  <c:v>1.827958229719452</c:v>
                </c:pt>
                <c:pt idx="4">
                  <c:v>3.465056485588057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442776"/>
        <c:axId val="-2140633656"/>
      </c:barChart>
      <c:catAx>
        <c:axId val="-2140442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0633656"/>
        <c:crosses val="autoZero"/>
        <c:auto val="1"/>
        <c:lblAlgn val="ctr"/>
        <c:lblOffset val="100"/>
        <c:noMultiLvlLbl val="0"/>
      </c:catAx>
      <c:valAx>
        <c:axId val="-21406336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4427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Sheet0!$F$46:$F$50</c:f>
                <c:numCache>
                  <c:formatCode>General</c:formatCode>
                  <c:ptCount val="5"/>
                  <c:pt idx="0">
                    <c:v>0.0756081365561788</c:v>
                  </c:pt>
                  <c:pt idx="1">
                    <c:v>0.0561214578723824</c:v>
                  </c:pt>
                  <c:pt idx="2">
                    <c:v>0.0391164126450629</c:v>
                  </c:pt>
                  <c:pt idx="3">
                    <c:v>0.194338004198943</c:v>
                  </c:pt>
                  <c:pt idx="4">
                    <c:v>0.176750458506673</c:v>
                  </c:pt>
                </c:numCache>
              </c:numRef>
            </c:plus>
          </c:errBars>
          <c:cat>
            <c:strRef>
              <c:f>Sheet0!$B$46:$B$50</c:f>
              <c:strCache>
                <c:ptCount val="5"/>
                <c:pt idx="0">
                  <c:v>PBS</c:v>
                </c:pt>
                <c:pt idx="1">
                  <c:v>100NC</c:v>
                </c:pt>
                <c:pt idx="2">
                  <c:v>100shR</c:v>
                </c:pt>
                <c:pt idx="3">
                  <c:v>250NC</c:v>
                </c:pt>
                <c:pt idx="4">
                  <c:v>250shR</c:v>
                </c:pt>
              </c:strCache>
            </c:strRef>
          </c:cat>
          <c:val>
            <c:numRef>
              <c:f>Sheet0!$E$46:$E$50</c:f>
              <c:numCache>
                <c:formatCode>General</c:formatCode>
                <c:ptCount val="5"/>
                <c:pt idx="0">
                  <c:v>1.0</c:v>
                </c:pt>
                <c:pt idx="1">
                  <c:v>1.472600544241307</c:v>
                </c:pt>
                <c:pt idx="2">
                  <c:v>1.261209004359889</c:v>
                </c:pt>
                <c:pt idx="3">
                  <c:v>1.589671267798376</c:v>
                </c:pt>
                <c:pt idx="4">
                  <c:v>1.399369004336134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336136"/>
        <c:axId val="-2142012552"/>
      </c:barChart>
      <c:catAx>
        <c:axId val="-2141336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012552"/>
        <c:crosses val="autoZero"/>
        <c:auto val="1"/>
        <c:lblAlgn val="ctr"/>
        <c:lblOffset val="100"/>
        <c:noMultiLvlLbl val="0"/>
      </c:catAx>
      <c:valAx>
        <c:axId val="-21420125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Lactate Production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336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-INS</c:v>
          </c:tx>
          <c:spPr>
            <a:solidFill>
              <a:schemeClr val="tx1"/>
            </a:solidFill>
          </c:spPr>
          <c:invertIfNegative val="0"/>
          <c:cat>
            <c:strRef>
              <c:f>'Floating tiff data'!$B$3:$B$7</c:f>
              <c:strCache>
                <c:ptCount val="5"/>
                <c:pt idx="0">
                  <c:v>100NC</c:v>
                </c:pt>
                <c:pt idx="1">
                  <c:v>100shR</c:v>
                </c:pt>
                <c:pt idx="2">
                  <c:v>250NC</c:v>
                </c:pt>
                <c:pt idx="3">
                  <c:v>250shR</c:v>
                </c:pt>
                <c:pt idx="4">
                  <c:v>PBS</c:v>
                </c:pt>
              </c:strCache>
            </c:strRef>
          </c:cat>
          <c:val>
            <c:numRef>
              <c:f>'Floating tiff data'!$K$3:$K$7</c:f>
              <c:numCache>
                <c:formatCode>General</c:formatCode>
                <c:ptCount val="5"/>
                <c:pt idx="0">
                  <c:v>1.0</c:v>
                </c:pt>
                <c:pt idx="1">
                  <c:v>2.599922378790988</c:v>
                </c:pt>
                <c:pt idx="2">
                  <c:v>2.616432903755438</c:v>
                </c:pt>
                <c:pt idx="3">
                  <c:v>2.432638102759419</c:v>
                </c:pt>
                <c:pt idx="4">
                  <c:v>1.322917646131758</c:v>
                </c:pt>
              </c:numCache>
            </c:numRef>
          </c:val>
        </c:ser>
        <c:ser>
          <c:idx val="1"/>
          <c:order val="1"/>
          <c:tx>
            <c:v>+INS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cat>
            <c:strRef>
              <c:f>'Floating tiff data'!$B$3:$B$7</c:f>
              <c:strCache>
                <c:ptCount val="5"/>
                <c:pt idx="0">
                  <c:v>100NC</c:v>
                </c:pt>
                <c:pt idx="1">
                  <c:v>100shR</c:v>
                </c:pt>
                <c:pt idx="2">
                  <c:v>250NC</c:v>
                </c:pt>
                <c:pt idx="3">
                  <c:v>250shR</c:v>
                </c:pt>
                <c:pt idx="4">
                  <c:v>PBS</c:v>
                </c:pt>
              </c:strCache>
            </c:strRef>
          </c:cat>
          <c:val>
            <c:numRef>
              <c:f>'Floating tiff data'!$K$8:$K$12</c:f>
              <c:numCache>
                <c:formatCode>General</c:formatCode>
                <c:ptCount val="5"/>
                <c:pt idx="0">
                  <c:v>2.520881721597752</c:v>
                </c:pt>
                <c:pt idx="1">
                  <c:v>2.019552067532155</c:v>
                </c:pt>
                <c:pt idx="2">
                  <c:v>2.866715094862336</c:v>
                </c:pt>
                <c:pt idx="3">
                  <c:v>3.895140464557071</c:v>
                </c:pt>
                <c:pt idx="4">
                  <c:v>1.821574405652702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636600"/>
        <c:axId val="-2140645112"/>
      </c:barChart>
      <c:catAx>
        <c:axId val="-21406366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-2140645112"/>
        <c:crosses val="autoZero"/>
        <c:auto val="1"/>
        <c:lblAlgn val="ctr"/>
        <c:lblOffset val="100"/>
        <c:noMultiLvlLbl val="0"/>
      </c:catAx>
      <c:valAx>
        <c:axId val="-21406451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p-GSK3b/Tublin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6366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-INS</c:v>
          </c:tx>
          <c:spPr>
            <a:solidFill>
              <a:schemeClr val="tx1"/>
            </a:solidFill>
          </c:spPr>
          <c:invertIfNegative val="0"/>
          <c:cat>
            <c:strRef>
              <c:f>'Floating tiff data'!$B$3:$B$7</c:f>
              <c:strCache>
                <c:ptCount val="5"/>
                <c:pt idx="0">
                  <c:v>100NC</c:v>
                </c:pt>
                <c:pt idx="1">
                  <c:v>100shR</c:v>
                </c:pt>
                <c:pt idx="2">
                  <c:v>250NC</c:v>
                </c:pt>
                <c:pt idx="3">
                  <c:v>250shR</c:v>
                </c:pt>
                <c:pt idx="4">
                  <c:v>PBS</c:v>
                </c:pt>
              </c:strCache>
            </c:strRef>
          </c:cat>
          <c:val>
            <c:numRef>
              <c:f>'Floating tiff data'!$N$3:$N$7</c:f>
              <c:numCache>
                <c:formatCode>General</c:formatCode>
                <c:ptCount val="5"/>
                <c:pt idx="0">
                  <c:v>1.0</c:v>
                </c:pt>
                <c:pt idx="1">
                  <c:v>1.178689543374744</c:v>
                </c:pt>
                <c:pt idx="2">
                  <c:v>1.4341861844185</c:v>
                </c:pt>
                <c:pt idx="3">
                  <c:v>1.040881378009672</c:v>
                </c:pt>
                <c:pt idx="4">
                  <c:v>0.454700048522122</c:v>
                </c:pt>
              </c:numCache>
            </c:numRef>
          </c:val>
        </c:ser>
        <c:ser>
          <c:idx val="1"/>
          <c:order val="1"/>
          <c:tx>
            <c:v>+INS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cat>
            <c:strRef>
              <c:f>'Floating tiff data'!$B$3:$B$7</c:f>
              <c:strCache>
                <c:ptCount val="5"/>
                <c:pt idx="0">
                  <c:v>100NC</c:v>
                </c:pt>
                <c:pt idx="1">
                  <c:v>100shR</c:v>
                </c:pt>
                <c:pt idx="2">
                  <c:v>250NC</c:v>
                </c:pt>
                <c:pt idx="3">
                  <c:v>250shR</c:v>
                </c:pt>
                <c:pt idx="4">
                  <c:v>PBS</c:v>
                </c:pt>
              </c:strCache>
            </c:strRef>
          </c:cat>
          <c:val>
            <c:numRef>
              <c:f>'Floating tiff data'!$N$8:$N$12</c:f>
              <c:numCache>
                <c:formatCode>General</c:formatCode>
                <c:ptCount val="5"/>
                <c:pt idx="0">
                  <c:v>10.32213148846243</c:v>
                </c:pt>
                <c:pt idx="1">
                  <c:v>3.475915517982925</c:v>
                </c:pt>
                <c:pt idx="2">
                  <c:v>8.267988330777163</c:v>
                </c:pt>
                <c:pt idx="3">
                  <c:v>5.53724810855483</c:v>
                </c:pt>
                <c:pt idx="4">
                  <c:v>2.822349314482222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849320"/>
        <c:axId val="-2140688840"/>
      </c:barChart>
      <c:catAx>
        <c:axId val="-21408493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-2140688840"/>
        <c:crosses val="autoZero"/>
        <c:auto val="1"/>
        <c:lblAlgn val="ctr"/>
        <c:lblOffset val="100"/>
        <c:noMultiLvlLbl val="0"/>
      </c:catAx>
      <c:valAx>
        <c:axId val="-21406888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p-AKT(T308)/Tublin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8493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PKM2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AD-NC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('2006.12.20.csv'!$I$82,'2006.12.20.csv'!$I$84)</c:f>
                <c:numCache>
                  <c:formatCode>General</c:formatCode>
                  <c:ptCount val="2"/>
                  <c:pt idx="0">
                    <c:v>0.294025273469908</c:v>
                  </c:pt>
                  <c:pt idx="1">
                    <c:v>0.0773502717733793</c:v>
                  </c:pt>
                </c:numCache>
              </c:numRef>
            </c:plus>
          </c:errBars>
          <c:cat>
            <c:numRef>
              <c:f>('2006.12.20.csv'!$F$82,'2006.12.20.csv'!$F$84)</c:f>
              <c:numCache>
                <c:formatCode>General</c:formatCode>
                <c:ptCount val="2"/>
                <c:pt idx="0">
                  <c:v>100.0</c:v>
                </c:pt>
                <c:pt idx="1">
                  <c:v>200.0</c:v>
                </c:pt>
              </c:numCache>
            </c:numRef>
          </c:cat>
          <c:val>
            <c:numRef>
              <c:f>('2006.12.20.csv'!$H$82,'2006.12.20.csv'!$H$84)</c:f>
              <c:numCache>
                <c:formatCode>0.00</c:formatCode>
                <c:ptCount val="2"/>
                <c:pt idx="0">
                  <c:v>1.0</c:v>
                </c:pt>
                <c:pt idx="1">
                  <c:v>0.759999086199845</c:v>
                </c:pt>
              </c:numCache>
            </c:numRef>
          </c:val>
        </c:ser>
        <c:ser>
          <c:idx val="1"/>
          <c:order val="1"/>
          <c:tx>
            <c:v>AD-PPP2R5C</c:v>
          </c:tx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('2006.12.20.csv'!$I$83,'2006.12.20.csv'!$I$85)</c:f>
                <c:numCache>
                  <c:formatCode>General</c:formatCode>
                  <c:ptCount val="2"/>
                  <c:pt idx="0">
                    <c:v>0.097424088623987</c:v>
                  </c:pt>
                  <c:pt idx="1">
                    <c:v>0.103392092650614</c:v>
                  </c:pt>
                </c:numCache>
              </c:numRef>
            </c:plus>
          </c:errBars>
          <c:cat>
            <c:numRef>
              <c:f>('2006.12.20.csv'!$F$82,'2006.12.20.csv'!$F$84)</c:f>
              <c:numCache>
                <c:formatCode>General</c:formatCode>
                <c:ptCount val="2"/>
                <c:pt idx="0">
                  <c:v>100.0</c:v>
                </c:pt>
                <c:pt idx="1">
                  <c:v>200.0</c:v>
                </c:pt>
              </c:numCache>
            </c:numRef>
          </c:cat>
          <c:val>
            <c:numRef>
              <c:f>('2006.12.20.csv'!$H$83,'2006.12.20.csv'!$H$85)</c:f>
              <c:numCache>
                <c:formatCode>0.00</c:formatCode>
                <c:ptCount val="2"/>
                <c:pt idx="0">
                  <c:v>1.3252796611376</c:v>
                </c:pt>
                <c:pt idx="1">
                  <c:v>0.945853204565177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022440"/>
        <c:axId val="-2142062792"/>
      </c:barChart>
      <c:catAx>
        <c:axId val="-2142022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062792"/>
        <c:crosses val="autoZero"/>
        <c:auto val="1"/>
        <c:lblAlgn val="ctr"/>
        <c:lblOffset val="100"/>
        <c:noMultiLvlLbl val="0"/>
      </c:catAx>
      <c:valAx>
        <c:axId val="-2142062792"/>
        <c:scaling>
          <c:orientation val="minMax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022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1+4</c:v>
          </c:tx>
          <c:invertIfNegative val="0"/>
          <c:errBars>
            <c:errBarType val="plus"/>
            <c:errValType val="cust"/>
            <c:noEndCap val="0"/>
            <c:plus>
              <c:numRef>
                <c:f>'2006.12.20.csv'!$H$86:$H$92</c:f>
                <c:numCache>
                  <c:formatCode>General</c:formatCode>
                  <c:ptCount val="7"/>
                  <c:pt idx="0">
                    <c:v>0.233511266203831</c:v>
                  </c:pt>
                  <c:pt idx="1">
                    <c:v>9.916920224506412</c:v>
                  </c:pt>
                  <c:pt idx="2">
                    <c:v>0.0913591940164553</c:v>
                  </c:pt>
                  <c:pt idx="3">
                    <c:v>0.143214809279801</c:v>
                  </c:pt>
                  <c:pt idx="4">
                    <c:v>0.0929786910693789</c:v>
                  </c:pt>
                  <c:pt idx="5">
                    <c:v>0.062079824903997</c:v>
                  </c:pt>
                  <c:pt idx="6">
                    <c:v>0.0514520554067953</c:v>
                  </c:pt>
                </c:numCache>
              </c:numRef>
            </c:plus>
          </c:errBars>
          <c:cat>
            <c:strRef>
              <c:f>'2006.12.20.csv'!$A$86:$A$92</c:f>
              <c:strCache>
                <c:ptCount val="7"/>
                <c:pt idx="0">
                  <c:v>Control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  <c:pt idx="5">
                  <c:v>V7</c:v>
                </c:pt>
                <c:pt idx="6">
                  <c:v>V8</c:v>
                </c:pt>
              </c:strCache>
            </c:strRef>
          </c:cat>
          <c:val>
            <c:numRef>
              <c:f>'2006.12.20.csv'!$G$86:$G$92</c:f>
              <c:numCache>
                <c:formatCode>0.00</c:formatCode>
                <c:ptCount val="7"/>
                <c:pt idx="0">
                  <c:v>1.114636364796797</c:v>
                </c:pt>
                <c:pt idx="1">
                  <c:v>63.16497812788387</c:v>
                </c:pt>
                <c:pt idx="2">
                  <c:v>0.944129467964002</c:v>
                </c:pt>
                <c:pt idx="3">
                  <c:v>0.89391520452487</c:v>
                </c:pt>
                <c:pt idx="4">
                  <c:v>0.838997326302211</c:v>
                </c:pt>
                <c:pt idx="5">
                  <c:v>0.952481852280346</c:v>
                </c:pt>
                <c:pt idx="6">
                  <c:v>0.815074340489139</c:v>
                </c:pt>
              </c:numCache>
            </c:numRef>
          </c:val>
        </c:ser>
        <c:ser>
          <c:idx val="1"/>
          <c:order val="1"/>
          <c:tx>
            <c:v>2</c:v>
          </c:tx>
          <c:invertIfNegative val="0"/>
          <c:errBars>
            <c:errBarType val="plus"/>
            <c:errValType val="cust"/>
            <c:noEndCap val="0"/>
            <c:plus>
              <c:numRef>
                <c:f>'2006.12.20.csv'!$J$86:$J$92</c:f>
                <c:numCache>
                  <c:formatCode>General</c:formatCode>
                  <c:ptCount val="7"/>
                  <c:pt idx="0">
                    <c:v>0.164335300552097</c:v>
                  </c:pt>
                  <c:pt idx="1">
                    <c:v>0.150126614501662</c:v>
                  </c:pt>
                  <c:pt idx="2">
                    <c:v>88.82688970526985</c:v>
                  </c:pt>
                  <c:pt idx="3">
                    <c:v>0.195644058220584</c:v>
                  </c:pt>
                  <c:pt idx="4">
                    <c:v>0.0989320223306285</c:v>
                  </c:pt>
                  <c:pt idx="5">
                    <c:v>0.135961220109423</c:v>
                  </c:pt>
                  <c:pt idx="6">
                    <c:v>0.0483030529828184</c:v>
                  </c:pt>
                </c:numCache>
              </c:numRef>
            </c:plus>
          </c:errBars>
          <c:val>
            <c:numRef>
              <c:f>'2006.12.20.csv'!$I$86:$I$92</c:f>
              <c:numCache>
                <c:formatCode>0.00</c:formatCode>
                <c:ptCount val="7"/>
                <c:pt idx="0">
                  <c:v>1.16559490355994</c:v>
                </c:pt>
                <c:pt idx="1">
                  <c:v>0.98347088943627</c:v>
                </c:pt>
                <c:pt idx="2">
                  <c:v>716.1224138128354</c:v>
                </c:pt>
                <c:pt idx="3">
                  <c:v>1.05300998927452</c:v>
                </c:pt>
                <c:pt idx="4">
                  <c:v>0.925383814091721</c:v>
                </c:pt>
                <c:pt idx="5">
                  <c:v>1.035976148930068</c:v>
                </c:pt>
                <c:pt idx="6">
                  <c:v>0.879963366002748</c:v>
                </c:pt>
              </c:numCache>
            </c:numRef>
          </c:val>
        </c:ser>
        <c:ser>
          <c:idx val="2"/>
          <c:order val="2"/>
          <c:tx>
            <c:v>3</c:v>
          </c:tx>
          <c:invertIfNegative val="0"/>
          <c:errBars>
            <c:errBarType val="plus"/>
            <c:errValType val="cust"/>
            <c:noEndCap val="0"/>
            <c:plus>
              <c:numRef>
                <c:f>'2006.12.20.csv'!$L$86:$L$92</c:f>
                <c:numCache>
                  <c:formatCode>General</c:formatCode>
                  <c:ptCount val="7"/>
                  <c:pt idx="0">
                    <c:v>0.183777367857748</c:v>
                  </c:pt>
                  <c:pt idx="1">
                    <c:v>0.185663499632549</c:v>
                  </c:pt>
                  <c:pt idx="2">
                    <c:v>0.0892652225183224</c:v>
                  </c:pt>
                  <c:pt idx="3">
                    <c:v>8.31828312958422</c:v>
                  </c:pt>
                  <c:pt idx="4">
                    <c:v>2.035164167827201</c:v>
                  </c:pt>
                  <c:pt idx="5">
                    <c:v>22.00398524315857</c:v>
                  </c:pt>
                  <c:pt idx="6">
                    <c:v>1.459986763489144</c:v>
                  </c:pt>
                </c:numCache>
              </c:numRef>
            </c:plus>
          </c:errBars>
          <c:val>
            <c:numRef>
              <c:f>'2006.12.20.csv'!$K$86:$K$92</c:f>
              <c:numCache>
                <c:formatCode>0.00</c:formatCode>
                <c:ptCount val="7"/>
                <c:pt idx="0">
                  <c:v>1.049914096842976</c:v>
                </c:pt>
                <c:pt idx="1">
                  <c:v>0.878841379298472</c:v>
                </c:pt>
                <c:pt idx="2">
                  <c:v>0.887788690858577</c:v>
                </c:pt>
                <c:pt idx="3">
                  <c:v>51.68963226389959</c:v>
                </c:pt>
                <c:pt idx="4">
                  <c:v>14.34049303136843</c:v>
                </c:pt>
                <c:pt idx="5">
                  <c:v>164.2955573730988</c:v>
                </c:pt>
                <c:pt idx="6">
                  <c:v>15.92524427924285</c:v>
                </c:pt>
              </c:numCache>
            </c:numRef>
          </c:val>
        </c:ser>
        <c:ser>
          <c:idx val="3"/>
          <c:order val="3"/>
          <c:tx>
            <c:v>4</c:v>
          </c:tx>
          <c:invertIfNegative val="0"/>
          <c:errBars>
            <c:errBarType val="plus"/>
            <c:errValType val="cust"/>
            <c:noEndCap val="0"/>
            <c:plus>
              <c:numRef>
                <c:f>'2006.12.20.csv'!$N$86:$N$92</c:f>
                <c:numCache>
                  <c:formatCode>General</c:formatCode>
                  <c:ptCount val="7"/>
                  <c:pt idx="0">
                    <c:v>0.134599780146882</c:v>
                  </c:pt>
                  <c:pt idx="1">
                    <c:v>0.201861398786058</c:v>
                  </c:pt>
                  <c:pt idx="2">
                    <c:v>0.102986689630656</c:v>
                  </c:pt>
                  <c:pt idx="3">
                    <c:v>0.102241861349384</c:v>
                  </c:pt>
                  <c:pt idx="4">
                    <c:v>11.97654259965224</c:v>
                  </c:pt>
                  <c:pt idx="5">
                    <c:v>0.120793955369052</c:v>
                  </c:pt>
                  <c:pt idx="6">
                    <c:v>14.51445607050382</c:v>
                  </c:pt>
                </c:numCache>
              </c:numRef>
            </c:plus>
          </c:errBars>
          <c:val>
            <c:numRef>
              <c:f>'2006.12.20.csv'!$M$86:$M$92</c:f>
              <c:numCache>
                <c:formatCode>0.00</c:formatCode>
                <c:ptCount val="7"/>
                <c:pt idx="0">
                  <c:v>1.194202739933194</c:v>
                </c:pt>
                <c:pt idx="1">
                  <c:v>0.85979863559762</c:v>
                </c:pt>
                <c:pt idx="2">
                  <c:v>0.939082544111783</c:v>
                </c:pt>
                <c:pt idx="3">
                  <c:v>0.904047788385433</c:v>
                </c:pt>
                <c:pt idx="4">
                  <c:v>93.33976548294674</c:v>
                </c:pt>
                <c:pt idx="5">
                  <c:v>0.9630038052592</c:v>
                </c:pt>
                <c:pt idx="6">
                  <c:v>88.90875689862757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463976"/>
        <c:axId val="-2141969864"/>
      </c:barChart>
      <c:catAx>
        <c:axId val="-2138463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969864"/>
        <c:crossesAt val="0.0"/>
        <c:auto val="1"/>
        <c:lblAlgn val="ctr"/>
        <c:lblOffset val="100"/>
        <c:noMultiLvlLbl val="0"/>
      </c:catAx>
      <c:valAx>
        <c:axId val="-2141969864"/>
        <c:scaling>
          <c:logBase val="10.0"/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384639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cat>
            <c:strRef>
              <c:f>'2006.12.20.csv'!$C$126:$H$126</c:f>
              <c:strCache>
                <c:ptCount val="6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V7</c:v>
                </c:pt>
                <c:pt idx="5">
                  <c:v>V8</c:v>
                </c:pt>
              </c:strCache>
            </c:strRef>
          </c:cat>
          <c:val>
            <c:numRef>
              <c:f>'2006.12.20.csv'!$C$128:$H$128</c:f>
              <c:numCache>
                <c:formatCode>General</c:formatCode>
                <c:ptCount val="6"/>
                <c:pt idx="0">
                  <c:v>1.0</c:v>
                </c:pt>
                <c:pt idx="1">
                  <c:v>29.73904879555281</c:v>
                </c:pt>
                <c:pt idx="2">
                  <c:v>13.79067325509574</c:v>
                </c:pt>
                <c:pt idx="3">
                  <c:v>85.25381099444101</c:v>
                </c:pt>
                <c:pt idx="4">
                  <c:v>8.167547869054972</c:v>
                </c:pt>
                <c:pt idx="5">
                  <c:v>4.94669549104386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845928"/>
        <c:axId val="-2138559880"/>
      </c:barChart>
      <c:catAx>
        <c:axId val="-21418459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559880"/>
        <c:crosses val="autoZero"/>
        <c:auto val="1"/>
        <c:lblAlgn val="ctr"/>
        <c:lblOffset val="100"/>
        <c:noMultiLvlLbl val="0"/>
      </c:catAx>
      <c:valAx>
        <c:axId val="-21385598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HA level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8459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Sheet0!$A$124:$G$124</c:f>
                <c:numCache>
                  <c:formatCode>General</c:formatCode>
                  <c:ptCount val="7"/>
                  <c:pt idx="0">
                    <c:v>0.110007736125168</c:v>
                  </c:pt>
                  <c:pt idx="1">
                    <c:v>0.206947121817372</c:v>
                  </c:pt>
                  <c:pt idx="2">
                    <c:v>0.132523451278229</c:v>
                  </c:pt>
                  <c:pt idx="3">
                    <c:v>0.0819473705073936</c:v>
                  </c:pt>
                  <c:pt idx="4">
                    <c:v>0.145258644317679</c:v>
                  </c:pt>
                  <c:pt idx="5">
                    <c:v>0.0740556883389927</c:v>
                  </c:pt>
                  <c:pt idx="6">
                    <c:v>0.14812737713707</c:v>
                  </c:pt>
                </c:numCache>
              </c:numRef>
            </c:plus>
          </c:errBars>
          <c:cat>
            <c:strRef>
              <c:f>Sheet0!$A$122:$G$122</c:f>
              <c:strCache>
                <c:ptCount val="7"/>
                <c:pt idx="0">
                  <c:v>Control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  <c:pt idx="5">
                  <c:v>V7</c:v>
                </c:pt>
                <c:pt idx="6">
                  <c:v>V8</c:v>
                </c:pt>
              </c:strCache>
            </c:strRef>
          </c:cat>
          <c:val>
            <c:numRef>
              <c:f>Sheet0!$A$123:$G$123</c:f>
              <c:numCache>
                <c:formatCode>General</c:formatCode>
                <c:ptCount val="7"/>
                <c:pt idx="0">
                  <c:v>1.0</c:v>
                </c:pt>
                <c:pt idx="1">
                  <c:v>0.802578493937576</c:v>
                </c:pt>
                <c:pt idx="2">
                  <c:v>0.956401157041351</c:v>
                </c:pt>
                <c:pt idx="3">
                  <c:v>0.875133864442937</c:v>
                </c:pt>
                <c:pt idx="4">
                  <c:v>0.916619194621415</c:v>
                </c:pt>
                <c:pt idx="5">
                  <c:v>0.924581191346178</c:v>
                </c:pt>
                <c:pt idx="6">
                  <c:v>0.843405560525306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425976"/>
        <c:axId val="-2140433160"/>
      </c:barChart>
      <c:catAx>
        <c:axId val="-2140425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0433160"/>
        <c:crosses val="autoZero"/>
        <c:auto val="1"/>
        <c:lblAlgn val="ctr"/>
        <c:lblOffset val="100"/>
        <c:noMultiLvlLbl val="0"/>
      </c:catAx>
      <c:valAx>
        <c:axId val="-21404331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Lactate Production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4259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987973405342"/>
          <c:y val="0.0321915111638442"/>
          <c:w val="0.796111779255259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Sheet0!$B$106:$H$106</c:f>
                <c:numCache>
                  <c:formatCode>General</c:formatCode>
                  <c:ptCount val="7"/>
                  <c:pt idx="0">
                    <c:v>0.178493559869642</c:v>
                  </c:pt>
                  <c:pt idx="1">
                    <c:v>0.158486115103863</c:v>
                  </c:pt>
                  <c:pt idx="2">
                    <c:v>0.143629234789786</c:v>
                  </c:pt>
                  <c:pt idx="3">
                    <c:v>0.0709017871712221</c:v>
                  </c:pt>
                  <c:pt idx="4">
                    <c:v>0.22137918759169</c:v>
                  </c:pt>
                  <c:pt idx="5">
                    <c:v>0.0972782413663318</c:v>
                  </c:pt>
                  <c:pt idx="6">
                    <c:v>0.155711970065683</c:v>
                  </c:pt>
                </c:numCache>
              </c:numRef>
            </c:plus>
          </c:errBars>
          <c:cat>
            <c:strRef>
              <c:f>Sheet0!$B$104:$H$104</c:f>
              <c:strCache>
                <c:ptCount val="7"/>
                <c:pt idx="0">
                  <c:v>Control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  <c:pt idx="5">
                  <c:v>V7</c:v>
                </c:pt>
                <c:pt idx="6">
                  <c:v>V8</c:v>
                </c:pt>
              </c:strCache>
            </c:strRef>
          </c:cat>
          <c:val>
            <c:numRef>
              <c:f>Sheet0!$B$105:$H$105</c:f>
              <c:numCache>
                <c:formatCode>General</c:formatCode>
                <c:ptCount val="7"/>
                <c:pt idx="0">
                  <c:v>1.0</c:v>
                </c:pt>
                <c:pt idx="1">
                  <c:v>0.681106295006199</c:v>
                </c:pt>
                <c:pt idx="2">
                  <c:v>0.871166872380832</c:v>
                </c:pt>
                <c:pt idx="3">
                  <c:v>0.797438483287781</c:v>
                </c:pt>
                <c:pt idx="4">
                  <c:v>0.821773529464495</c:v>
                </c:pt>
                <c:pt idx="5">
                  <c:v>0.909690574758821</c:v>
                </c:pt>
                <c:pt idx="6">
                  <c:v>0.774071395157305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906952"/>
        <c:axId val="-2139903976"/>
      </c:barChart>
      <c:catAx>
        <c:axId val="-2139906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9903976"/>
        <c:crosses val="autoZero"/>
        <c:auto val="1"/>
        <c:lblAlgn val="ctr"/>
        <c:lblOffset val="100"/>
        <c:noMultiLvlLbl val="0"/>
      </c:catAx>
      <c:valAx>
        <c:axId val="-21399039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99069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7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('2006.12.20.csv'!$V$150,'2006.12.20.csv'!$V$153)</c:f>
                <c:numCache>
                  <c:formatCode>General</c:formatCode>
                  <c:ptCount val="2"/>
                  <c:pt idx="0">
                    <c:v>0.254046196360213</c:v>
                  </c:pt>
                  <c:pt idx="1">
                    <c:v>0.267909088411489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('2006.12.20.csv'!$U$150,'2006.12.20.csv'!$U$153)</c:f>
              <c:numCache>
                <c:formatCode>0.00</c:formatCode>
                <c:ptCount val="2"/>
                <c:pt idx="0">
                  <c:v>0.774468965919199</c:v>
                </c:pt>
                <c:pt idx="1">
                  <c:v>1.787407244366935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('2006.12.20.csv'!$V$151,'2006.12.20.csv'!$V$154)</c:f>
                <c:numCache>
                  <c:formatCode>General</c:formatCode>
                  <c:ptCount val="2"/>
                  <c:pt idx="0">
                    <c:v>0.0856713691684769</c:v>
                  </c:pt>
                  <c:pt idx="1">
                    <c:v>0.137095117096744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('2006.12.20.csv'!$U$151,'2006.12.20.csv'!$U$154)</c:f>
              <c:numCache>
                <c:formatCode>0.00</c:formatCode>
                <c:ptCount val="2"/>
                <c:pt idx="0">
                  <c:v>1.752657355385954</c:v>
                </c:pt>
                <c:pt idx="1">
                  <c:v>1.429966634938067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('2006.12.20.csv'!$V$152,'2006.12.20.csv'!$V$155)</c:f>
                <c:numCache>
                  <c:formatCode>General</c:formatCode>
                  <c:ptCount val="2"/>
                  <c:pt idx="0">
                    <c:v>0.12513662547047</c:v>
                  </c:pt>
                  <c:pt idx="1">
                    <c:v>0.24086963266579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('2006.12.20.csv'!$U$152,'2006.12.20.csv'!$U$155)</c:f>
              <c:numCache>
                <c:formatCode>0.00</c:formatCode>
                <c:ptCount val="2"/>
                <c:pt idx="0">
                  <c:v>1.160594586183454</c:v>
                </c:pt>
                <c:pt idx="1">
                  <c:v>1.531866046322023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926088"/>
        <c:axId val="-2144923096"/>
      </c:barChart>
      <c:catAx>
        <c:axId val="-21449260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4923096"/>
        <c:crosses val="autoZero"/>
        <c:auto val="1"/>
        <c:lblAlgn val="ctr"/>
        <c:lblOffset val="100"/>
        <c:noMultiLvlLbl val="0"/>
      </c:catAx>
      <c:valAx>
        <c:axId val="-21449230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(TBP)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49260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PKM2</a:t>
            </a:r>
            <a:r>
              <a:rPr lang="en-US" baseline="0"/>
              <a:t> in Hepa 1-6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'2006.12.20.csv'!$D$86:$D$93</c:f>
                <c:numCache>
                  <c:formatCode>General</c:formatCode>
                  <c:ptCount val="8"/>
                  <c:pt idx="0">
                    <c:v>0.160573624366352</c:v>
                  </c:pt>
                  <c:pt idx="1">
                    <c:v>0.119600326077038</c:v>
                  </c:pt>
                  <c:pt idx="2">
                    <c:v>0.0674670962502422</c:v>
                  </c:pt>
                  <c:pt idx="3">
                    <c:v>0.137331884390502</c:v>
                  </c:pt>
                  <c:pt idx="4">
                    <c:v>0.0604772346671889</c:v>
                  </c:pt>
                  <c:pt idx="5">
                    <c:v>0.0972499880937976</c:v>
                  </c:pt>
                  <c:pt idx="6">
                    <c:v>0.0439986570266259</c:v>
                  </c:pt>
                  <c:pt idx="7">
                    <c:v>0.171629944756359</c:v>
                  </c:pt>
                </c:numCache>
              </c:numRef>
            </c:plus>
          </c:errBars>
          <c:cat>
            <c:strRef>
              <c:f>'2006.12.20.csv'!$A$86:$A$93</c:f>
              <c:strCache>
                <c:ptCount val="8"/>
                <c:pt idx="0">
                  <c:v>Control</c:v>
                </c:pt>
                <c:pt idx="1">
                  <c:v>V1</c:v>
                </c:pt>
                <c:pt idx="2">
                  <c:v>V2</c:v>
                </c:pt>
                <c:pt idx="3">
                  <c:v>V3</c:v>
                </c:pt>
                <c:pt idx="4">
                  <c:v>V4</c:v>
                </c:pt>
                <c:pt idx="5">
                  <c:v>V7</c:v>
                </c:pt>
                <c:pt idx="6">
                  <c:v>V8</c:v>
                </c:pt>
                <c:pt idx="7">
                  <c:v>5D</c:v>
                </c:pt>
              </c:strCache>
            </c:strRef>
          </c:cat>
          <c:val>
            <c:numRef>
              <c:f>'2006.12.20.csv'!$C$86:$C$93</c:f>
              <c:numCache>
                <c:formatCode>0.00</c:formatCode>
                <c:ptCount val="8"/>
                <c:pt idx="0">
                  <c:v>1.007596528844802</c:v>
                </c:pt>
                <c:pt idx="1">
                  <c:v>0.750896615993672</c:v>
                </c:pt>
                <c:pt idx="2">
                  <c:v>0.766971552614936</c:v>
                </c:pt>
                <c:pt idx="3">
                  <c:v>0.753863865110108</c:v>
                </c:pt>
                <c:pt idx="4">
                  <c:v>0.709093190256625</c:v>
                </c:pt>
                <c:pt idx="5">
                  <c:v>0.791758128443175</c:v>
                </c:pt>
                <c:pt idx="6">
                  <c:v>0.753118977153282</c:v>
                </c:pt>
                <c:pt idx="7">
                  <c:v>0.982898435038803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052168"/>
        <c:axId val="-2140045016"/>
      </c:barChart>
      <c:catAx>
        <c:axId val="-2140052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0045016"/>
        <c:crosses val="autoZero"/>
        <c:auto val="1"/>
        <c:lblAlgn val="ctr"/>
        <c:lblOffset val="100"/>
        <c:noMultiLvlLbl val="0"/>
      </c:catAx>
      <c:valAx>
        <c:axId val="-21400450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0052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cat>
            <c:strRef>
              <c:f>Sheet0!$B$136:$G$136</c:f>
              <c:strCache>
                <c:ptCount val="6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V7</c:v>
                </c:pt>
                <c:pt idx="5">
                  <c:v>V8</c:v>
                </c:pt>
              </c:strCache>
            </c:strRef>
          </c:cat>
          <c:val>
            <c:numRef>
              <c:f>Sheet0!$B$143:$G$143</c:f>
              <c:numCache>
                <c:formatCode>General</c:formatCode>
                <c:ptCount val="6"/>
                <c:pt idx="0">
                  <c:v>1.0</c:v>
                </c:pt>
                <c:pt idx="1">
                  <c:v>0.00742597409362962</c:v>
                </c:pt>
                <c:pt idx="2">
                  <c:v>0.0458632410038136</c:v>
                </c:pt>
                <c:pt idx="3">
                  <c:v>0.00495402077147219</c:v>
                </c:pt>
                <c:pt idx="4">
                  <c:v>0.0467728160931238</c:v>
                </c:pt>
                <c:pt idx="5">
                  <c:v>0.160349163644958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095000"/>
        <c:axId val="-2138253400"/>
      </c:barChart>
      <c:catAx>
        <c:axId val="-213909500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253400"/>
        <c:crosses val="autoZero"/>
        <c:auto val="1"/>
        <c:lblAlgn val="ctr"/>
        <c:lblOffset val="100"/>
        <c:noMultiLvlLbl val="0"/>
      </c:catAx>
      <c:valAx>
        <c:axId val="-21382534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Lactate Decrease</a:t>
                </a:r>
                <a:r>
                  <a:rPr lang="en-US" baseline="0"/>
                  <a:t> capacity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9095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cat>
            <c:strRef>
              <c:f>Sheet0!$C$121:$H$121</c:f>
              <c:strCache>
                <c:ptCount val="6"/>
                <c:pt idx="0">
                  <c:v>V1</c:v>
                </c:pt>
                <c:pt idx="1">
                  <c:v>V2</c:v>
                </c:pt>
                <c:pt idx="2">
                  <c:v>V3</c:v>
                </c:pt>
                <c:pt idx="3">
                  <c:v>V4</c:v>
                </c:pt>
                <c:pt idx="4">
                  <c:v>V7</c:v>
                </c:pt>
                <c:pt idx="5">
                  <c:v>V8</c:v>
                </c:pt>
              </c:strCache>
            </c:strRef>
          </c:cat>
          <c:val>
            <c:numRef>
              <c:f>Sheet0!$C$128:$H$128</c:f>
              <c:numCache>
                <c:formatCode>General</c:formatCode>
                <c:ptCount val="6"/>
                <c:pt idx="0">
                  <c:v>1.0</c:v>
                </c:pt>
                <c:pt idx="1">
                  <c:v>0.0135848400801311</c:v>
                </c:pt>
                <c:pt idx="2">
                  <c:v>0.0460601687904688</c:v>
                </c:pt>
                <c:pt idx="3">
                  <c:v>0.00655560018202979</c:v>
                </c:pt>
                <c:pt idx="4">
                  <c:v>0.0346733212598686</c:v>
                </c:pt>
                <c:pt idx="5">
                  <c:v>0.143222119791215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986344"/>
        <c:axId val="-2141954920"/>
      </c:barChart>
      <c:catAx>
        <c:axId val="-21419863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1954920"/>
        <c:crosses val="autoZero"/>
        <c:auto val="1"/>
        <c:lblAlgn val="ctr"/>
        <c:lblOffset val="100"/>
        <c:noMultiLvlLbl val="0"/>
      </c:catAx>
      <c:valAx>
        <c:axId val="-2141954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Glucose</a:t>
                </a:r>
                <a:r>
                  <a:rPr lang="en-US" baseline="0"/>
                  <a:t> consumption decrease capacity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986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PPP2R5D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plus"/>
            <c:errValType val="cust"/>
            <c:noEndCap val="0"/>
            <c:plus>
              <c:numRef>
                <c:f>'2006.12.20.csv'!$F$81:$F$85</c:f>
                <c:numCache>
                  <c:formatCode>General</c:formatCode>
                  <c:ptCount val="5"/>
                  <c:pt idx="0">
                    <c:v>0.141192430054794</c:v>
                  </c:pt>
                  <c:pt idx="1">
                    <c:v>9.485874456520853</c:v>
                  </c:pt>
                  <c:pt idx="2">
                    <c:v>0.0961465642553495</c:v>
                  </c:pt>
                  <c:pt idx="3">
                    <c:v>0.138569109118374</c:v>
                  </c:pt>
                  <c:pt idx="4">
                    <c:v>0.0861303682871691</c:v>
                  </c:pt>
                </c:numCache>
              </c:numRef>
            </c:plus>
          </c:errBars>
          <c:cat>
            <c:strRef>
              <c:f>'2006.12.20.csv'!$A$81:$A$85</c:f>
              <c:strCache>
                <c:ptCount val="5"/>
                <c:pt idx="0">
                  <c:v>Control</c:v>
                </c:pt>
                <c:pt idx="1">
                  <c:v>5D</c:v>
                </c:pt>
                <c:pt idx="2">
                  <c:v>miR1</c:v>
                </c:pt>
                <c:pt idx="3">
                  <c:v>miR2</c:v>
                </c:pt>
                <c:pt idx="4">
                  <c:v>miR3</c:v>
                </c:pt>
              </c:strCache>
            </c:strRef>
          </c:cat>
          <c:val>
            <c:numRef>
              <c:f>'2006.12.20.csv'!$E$81:$E$85</c:f>
              <c:numCache>
                <c:formatCode>0.00</c:formatCode>
                <c:ptCount val="5"/>
                <c:pt idx="0">
                  <c:v>1.0</c:v>
                </c:pt>
                <c:pt idx="1">
                  <c:v>74.1186637852072</c:v>
                </c:pt>
                <c:pt idx="2">
                  <c:v>0.536226566687038</c:v>
                </c:pt>
                <c:pt idx="3">
                  <c:v>0.696276846074173</c:v>
                </c:pt>
                <c:pt idx="4">
                  <c:v>0.722117133068894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882376"/>
        <c:axId val="-2138890088"/>
      </c:barChart>
      <c:catAx>
        <c:axId val="-2138882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890088"/>
        <c:crossesAt val="0.0"/>
        <c:auto val="1"/>
        <c:lblAlgn val="ctr"/>
        <c:lblOffset val="100"/>
        <c:noMultiLvlLbl val="0"/>
      </c:catAx>
      <c:valAx>
        <c:axId val="-2138890088"/>
        <c:scaling>
          <c:logBase val="10.0"/>
          <c:orientation val="minMax"/>
          <c:max val="128.0"/>
          <c:min val="0.4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expression(Actinb)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38882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447985436361"/>
          <c:y val="0.0451175799994698"/>
          <c:w val="0.774412738797622"/>
          <c:h val="0.844826745141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Sheet0!$B$111:$F$111</c:f>
                <c:numCache>
                  <c:formatCode>General</c:formatCode>
                  <c:ptCount val="5"/>
                  <c:pt idx="0">
                    <c:v>0.178493559869642</c:v>
                  </c:pt>
                  <c:pt idx="1">
                    <c:v>0.0393860356102735</c:v>
                  </c:pt>
                  <c:pt idx="2">
                    <c:v>0.020709142675532</c:v>
                  </c:pt>
                  <c:pt idx="3">
                    <c:v>0.0282728407900159</c:v>
                  </c:pt>
                  <c:pt idx="4">
                    <c:v>0.0783861208436601</c:v>
                  </c:pt>
                </c:numCache>
              </c:numRef>
            </c:plus>
          </c:errBars>
          <c:cat>
            <c:strRef>
              <c:f>Sheet0!$B$109:$F$109</c:f>
              <c:strCache>
                <c:ptCount val="5"/>
                <c:pt idx="0">
                  <c:v>Control</c:v>
                </c:pt>
                <c:pt idx="1">
                  <c:v>PPP2R5D</c:v>
                </c:pt>
                <c:pt idx="2">
                  <c:v>miR1</c:v>
                </c:pt>
                <c:pt idx="3">
                  <c:v>miR2</c:v>
                </c:pt>
                <c:pt idx="4">
                  <c:v>miR3</c:v>
                </c:pt>
              </c:strCache>
            </c:strRef>
          </c:cat>
          <c:val>
            <c:numRef>
              <c:f>Sheet0!$B$110:$F$110</c:f>
              <c:numCache>
                <c:formatCode>General</c:formatCode>
                <c:ptCount val="5"/>
                <c:pt idx="0">
                  <c:v>1.0</c:v>
                </c:pt>
                <c:pt idx="1">
                  <c:v>0.990468833899417</c:v>
                </c:pt>
                <c:pt idx="2">
                  <c:v>0.947950693535793</c:v>
                </c:pt>
                <c:pt idx="3">
                  <c:v>0.928979921995299</c:v>
                </c:pt>
                <c:pt idx="4">
                  <c:v>0.944970908118124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458520"/>
        <c:axId val="-2142061080"/>
      </c:barChart>
      <c:catAx>
        <c:axId val="-2138458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061080"/>
        <c:crosses val="autoZero"/>
        <c:auto val="1"/>
        <c:lblAlgn val="ctr"/>
        <c:lblOffset val="100"/>
        <c:noMultiLvlLbl val="0"/>
      </c:catAx>
      <c:valAx>
        <c:axId val="-21420610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458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Sheet0!$A$129:$E$129</c:f>
                <c:numCache>
                  <c:formatCode>General</c:formatCode>
                  <c:ptCount val="5"/>
                  <c:pt idx="0">
                    <c:v>0.110007736125168</c:v>
                  </c:pt>
                  <c:pt idx="1">
                    <c:v>0.00586512953074227</c:v>
                  </c:pt>
                  <c:pt idx="2">
                    <c:v>0.0290894748548386</c:v>
                  </c:pt>
                  <c:pt idx="3">
                    <c:v>0.00742217764065143</c:v>
                  </c:pt>
                  <c:pt idx="4">
                    <c:v>0.00939490681265509</c:v>
                  </c:pt>
                </c:numCache>
              </c:numRef>
            </c:plus>
          </c:errBars>
          <c:cat>
            <c:strRef>
              <c:f>Sheet0!$A$127:$E$127</c:f>
              <c:strCache>
                <c:ptCount val="5"/>
                <c:pt idx="0">
                  <c:v>Control</c:v>
                </c:pt>
                <c:pt idx="1">
                  <c:v>PPP2R5D</c:v>
                </c:pt>
                <c:pt idx="2">
                  <c:v>miR1</c:v>
                </c:pt>
                <c:pt idx="3">
                  <c:v>miR2</c:v>
                </c:pt>
                <c:pt idx="4">
                  <c:v>miR3</c:v>
                </c:pt>
              </c:strCache>
            </c:strRef>
          </c:cat>
          <c:val>
            <c:numRef>
              <c:f>Sheet0!$A$128:$E$128</c:f>
              <c:numCache>
                <c:formatCode>General</c:formatCode>
                <c:ptCount val="5"/>
                <c:pt idx="0">
                  <c:v>1.0</c:v>
                </c:pt>
                <c:pt idx="1">
                  <c:v>0.998924344142948</c:v>
                </c:pt>
                <c:pt idx="2">
                  <c:v>0.955342426214265</c:v>
                </c:pt>
                <c:pt idx="3">
                  <c:v>0.920714548234775</c:v>
                </c:pt>
                <c:pt idx="4">
                  <c:v>0.927978930256146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288072"/>
        <c:axId val="-2138932472"/>
      </c:barChart>
      <c:catAx>
        <c:axId val="-2138288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932472"/>
        <c:crosses val="autoZero"/>
        <c:auto val="1"/>
        <c:lblAlgn val="ctr"/>
        <c:lblOffset val="100"/>
        <c:noMultiLvlLbl val="0"/>
      </c:catAx>
      <c:valAx>
        <c:axId val="-21389324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Lactate Production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288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Sheet1!$G$30:$G$34</c:f>
                <c:numCache>
                  <c:formatCode>General</c:formatCode>
                  <c:ptCount val="5"/>
                  <c:pt idx="0">
                    <c:v>0.076789576437218</c:v>
                  </c:pt>
                  <c:pt idx="1">
                    <c:v>0.0412468298771484</c:v>
                  </c:pt>
                  <c:pt idx="2">
                    <c:v>0.152655013872967</c:v>
                  </c:pt>
                  <c:pt idx="3">
                    <c:v>0.222831101089481</c:v>
                  </c:pt>
                  <c:pt idx="4">
                    <c:v>0.0945729989304794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Sheet1!$C$30:$C$34</c:f>
              <c:strCache>
                <c:ptCount val="5"/>
                <c:pt idx="0">
                  <c:v>Con</c:v>
                </c:pt>
                <c:pt idx="1">
                  <c:v>5D</c:v>
                </c:pt>
                <c:pt idx="2">
                  <c:v>miR1</c:v>
                </c:pt>
                <c:pt idx="3">
                  <c:v>miR2</c:v>
                </c:pt>
                <c:pt idx="4">
                  <c:v>miR3</c:v>
                </c:pt>
              </c:strCache>
            </c:strRef>
          </c:cat>
          <c:val>
            <c:numRef>
              <c:f>Sheet1!$F$30:$F$34</c:f>
              <c:numCache>
                <c:formatCode>General</c:formatCode>
                <c:ptCount val="5"/>
                <c:pt idx="0">
                  <c:v>1.0</c:v>
                </c:pt>
                <c:pt idx="1">
                  <c:v>0.771117370353121</c:v>
                </c:pt>
                <c:pt idx="2">
                  <c:v>0.63984547676637</c:v>
                </c:pt>
                <c:pt idx="3">
                  <c:v>0.636517898124856</c:v>
                </c:pt>
                <c:pt idx="4">
                  <c:v>0.584099420732523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262136"/>
        <c:axId val="-2141388344"/>
      </c:barChart>
      <c:catAx>
        <c:axId val="-21412621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1388344"/>
        <c:crosses val="autoZero"/>
        <c:auto val="1"/>
        <c:lblAlgn val="ctr"/>
        <c:lblOffset val="100"/>
        <c:noMultiLvlLbl val="0"/>
      </c:catAx>
      <c:valAx>
        <c:axId val="-21413883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P-S6K/S6K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1262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</c:v>
          </c:tx>
          <c:invertIfNegative val="0"/>
          <c:errBars>
            <c:errBarType val="plus"/>
            <c:errValType val="cust"/>
            <c:noEndCap val="0"/>
            <c:plus>
              <c:numRef>
                <c:f>(Sheet0!$B$132;Sheet0!$E$132;Sheet0!$H$132)</c:f>
                <c:numCache>
                  <c:formatCode>General</c:formatCode>
                  <c:ptCount val="3"/>
                  <c:pt idx="0">
                    <c:v>0.018064592252848</c:v>
                  </c:pt>
                  <c:pt idx="1">
                    <c:v>0.0497235701793207</c:v>
                  </c:pt>
                  <c:pt idx="2">
                    <c:v>0.0434066223708391</c:v>
                  </c:pt>
                </c:numCache>
              </c:numRef>
            </c:plus>
          </c:errBars>
          <c:cat>
            <c:strRef>
              <c:f>(Sheet0!$B$83;Sheet0!$E$83;Sheet0!$H$83)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(Sheet0!$B$131;Sheet0!$E$131;Sheet0!$H$131)</c:f>
              <c:numCache>
                <c:formatCode>General</c:formatCode>
                <c:ptCount val="3"/>
                <c:pt idx="0">
                  <c:v>0.254412041111242</c:v>
                </c:pt>
                <c:pt idx="1">
                  <c:v>0.288664526117011</c:v>
                </c:pt>
                <c:pt idx="2">
                  <c:v>0.368895715539989</c:v>
                </c:pt>
              </c:numCache>
            </c:numRef>
          </c:val>
        </c:ser>
        <c:ser>
          <c:idx val="1"/>
          <c:order val="1"/>
          <c:tx>
            <c:v>+INS</c:v>
          </c:tx>
          <c:invertIfNegative val="0"/>
          <c:errBars>
            <c:errBarType val="plus"/>
            <c:errValType val="cust"/>
            <c:noEndCap val="0"/>
            <c:plus>
              <c:numRef>
                <c:f>(Sheet0!$C$132;Sheet0!$F$132;Sheet0!$I$132)</c:f>
                <c:numCache>
                  <c:formatCode>General</c:formatCode>
                  <c:ptCount val="3"/>
                  <c:pt idx="0">
                    <c:v>0.0373860034199687</c:v>
                  </c:pt>
                  <c:pt idx="1">
                    <c:v>0.0192664924631562</c:v>
                  </c:pt>
                  <c:pt idx="2">
                    <c:v>0.00573752606295252</c:v>
                  </c:pt>
                </c:numCache>
              </c:numRef>
            </c:plus>
          </c:errBars>
          <c:val>
            <c:numRef>
              <c:f>(Sheet0!$C$131;Sheet0!$F$131;Sheet0!$I$131)</c:f>
              <c:numCache>
                <c:formatCode>General</c:formatCode>
                <c:ptCount val="3"/>
                <c:pt idx="0">
                  <c:v>0.115073045262235</c:v>
                </c:pt>
                <c:pt idx="1">
                  <c:v>0.0887545665166662</c:v>
                </c:pt>
                <c:pt idx="2">
                  <c:v>0.136261135286951</c:v>
                </c:pt>
              </c:numCache>
            </c:numRef>
          </c:val>
        </c:ser>
        <c:ser>
          <c:idx val="2"/>
          <c:order val="2"/>
          <c:tx>
            <c:v>+FCS</c:v>
          </c:tx>
          <c:invertIfNegative val="0"/>
          <c:errBars>
            <c:errBarType val="plus"/>
            <c:errValType val="cust"/>
            <c:noEndCap val="0"/>
            <c:plus>
              <c:numRef>
                <c:f>(Sheet0!$D$132;Sheet0!$G$132;Sheet0!$J$132)</c:f>
                <c:numCache>
                  <c:formatCode>General</c:formatCode>
                  <c:ptCount val="3"/>
                  <c:pt idx="0">
                    <c:v>0.108096118493193</c:v>
                  </c:pt>
                  <c:pt idx="1">
                    <c:v>0.011768112786056</c:v>
                  </c:pt>
                  <c:pt idx="2">
                    <c:v>0.106709756020723</c:v>
                  </c:pt>
                </c:numCache>
              </c:numRef>
            </c:plus>
          </c:errBars>
          <c:val>
            <c:numRef>
              <c:f>(Sheet0!$D$131;Sheet0!$G$131;Sheet0!$J$131)</c:f>
              <c:numCache>
                <c:formatCode>General</c:formatCode>
                <c:ptCount val="3"/>
                <c:pt idx="0">
                  <c:v>0.182187741039425</c:v>
                </c:pt>
                <c:pt idx="1">
                  <c:v>0.282861514863258</c:v>
                </c:pt>
                <c:pt idx="2">
                  <c:v>0.210876579455235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9939592"/>
        <c:axId val="-2139936600"/>
      </c:barChart>
      <c:catAx>
        <c:axId val="-2139939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9936600"/>
        <c:crosses val="autoZero"/>
        <c:auto val="1"/>
        <c:lblAlgn val="ctr"/>
        <c:lblOffset val="100"/>
        <c:noMultiLvlLbl val="0"/>
      </c:catAx>
      <c:valAx>
        <c:axId val="-21399366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 Relative Lactate production (g/L/mg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99395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</c:v>
          </c:tx>
          <c:invertIfNegative val="0"/>
          <c:errBars>
            <c:errBarType val="plus"/>
            <c:errValType val="cust"/>
            <c:noEndCap val="0"/>
            <c:plus>
              <c:numRef>
                <c:f>(Sheet0!$B$113;Sheet0!$E$113;Sheet0!$H$113)</c:f>
                <c:numCache>
                  <c:formatCode>General</c:formatCode>
                  <c:ptCount val="3"/>
                  <c:pt idx="0">
                    <c:v>0.0634565031845647</c:v>
                  </c:pt>
                  <c:pt idx="1">
                    <c:v>0.200891996519461</c:v>
                  </c:pt>
                  <c:pt idx="2">
                    <c:v>0.0840633189818854</c:v>
                  </c:pt>
                </c:numCache>
              </c:numRef>
            </c:plus>
          </c:errBars>
          <c:cat>
            <c:strRef>
              <c:f>(Sheet0!$B$68;Sheet0!$E$68;Sheet0!$H$68)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(Sheet0!$B$112;Sheet0!$E$112;Sheet0!$H$112)</c:f>
              <c:numCache>
                <c:formatCode>General</c:formatCode>
                <c:ptCount val="3"/>
                <c:pt idx="0">
                  <c:v>0.310180095433679</c:v>
                </c:pt>
                <c:pt idx="1">
                  <c:v>0.377265558505998</c:v>
                </c:pt>
                <c:pt idx="2">
                  <c:v>0.589114076725722</c:v>
                </c:pt>
              </c:numCache>
            </c:numRef>
          </c:val>
        </c:ser>
        <c:ser>
          <c:idx val="1"/>
          <c:order val="1"/>
          <c:tx>
            <c:v>+INS</c:v>
          </c:tx>
          <c:invertIfNegative val="0"/>
          <c:errBars>
            <c:errBarType val="plus"/>
            <c:errValType val="cust"/>
            <c:noEndCap val="0"/>
            <c:plus>
              <c:numRef>
                <c:f>(Sheet0!$C$113;Sheet0!$F$113;Sheet0!$I$113)</c:f>
                <c:numCache>
                  <c:formatCode>General</c:formatCode>
                  <c:ptCount val="3"/>
                  <c:pt idx="0">
                    <c:v>0.0128366930227162</c:v>
                  </c:pt>
                  <c:pt idx="1">
                    <c:v>0.102494946311722</c:v>
                  </c:pt>
                  <c:pt idx="2">
                    <c:v>0.0970643068976446</c:v>
                  </c:pt>
                </c:numCache>
              </c:numRef>
            </c:plus>
          </c:errBars>
          <c:val>
            <c:numRef>
              <c:f>(Sheet0!$C$112;Sheet0!$F$112;Sheet0!$I$112)</c:f>
              <c:numCache>
                <c:formatCode>General</c:formatCode>
                <c:ptCount val="3"/>
                <c:pt idx="0">
                  <c:v>0.140155666992161</c:v>
                </c:pt>
                <c:pt idx="1">
                  <c:v>0.108112619638699</c:v>
                </c:pt>
                <c:pt idx="2">
                  <c:v>0.121397670396865</c:v>
                </c:pt>
              </c:numCache>
            </c:numRef>
          </c:val>
        </c:ser>
        <c:ser>
          <c:idx val="2"/>
          <c:order val="2"/>
          <c:tx>
            <c:v>+FCS</c:v>
          </c:tx>
          <c:invertIfNegative val="0"/>
          <c:errBars>
            <c:errBarType val="plus"/>
            <c:errValType val="cust"/>
            <c:noEndCap val="0"/>
            <c:plus>
              <c:numRef>
                <c:f>(Sheet0!$D$113;Sheet0!$G$113;Sheet0!$J$113)</c:f>
                <c:numCache>
                  <c:formatCode>General</c:formatCode>
                  <c:ptCount val="3"/>
                  <c:pt idx="0">
                    <c:v>0.109719434050967</c:v>
                  </c:pt>
                  <c:pt idx="1">
                    <c:v>0.148582281910483</c:v>
                  </c:pt>
                  <c:pt idx="2">
                    <c:v>0.0744026571555315</c:v>
                  </c:pt>
                </c:numCache>
              </c:numRef>
            </c:plus>
          </c:errBars>
          <c:val>
            <c:numRef>
              <c:f>(Sheet0!$D$112;Sheet0!$G$112;Sheet0!$J$112)</c:f>
              <c:numCache>
                <c:formatCode>General</c:formatCode>
                <c:ptCount val="3"/>
                <c:pt idx="0">
                  <c:v>0.208300337628919</c:v>
                </c:pt>
                <c:pt idx="1">
                  <c:v>0.350701095826333</c:v>
                </c:pt>
                <c:pt idx="2">
                  <c:v>0.400609184828844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102088"/>
        <c:axId val="-2142099032"/>
      </c:barChart>
      <c:catAx>
        <c:axId val="-2142102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099032"/>
        <c:crosses val="autoZero"/>
        <c:auto val="1"/>
        <c:lblAlgn val="ctr"/>
        <c:lblOffset val="100"/>
        <c:noMultiLvlLbl val="0"/>
      </c:catAx>
      <c:valAx>
        <c:axId val="-21420990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 Relative Glucose consumption(g/L/mg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2102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PBS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('2006.12.20.csv'!$K$224;'2006.12.20.csv'!$K$227;'2006.12.20.csv'!$K$230)</c:f>
                <c:numCache>
                  <c:formatCode>General</c:formatCode>
                  <c:ptCount val="3"/>
                  <c:pt idx="0">
                    <c:v>0.281098232145351</c:v>
                  </c:pt>
                  <c:pt idx="1">
                    <c:v>0.059291430924077</c:v>
                  </c:pt>
                  <c:pt idx="2">
                    <c:v>0.0931912490052194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('2006.12.20.csv'!$J$224;'2006.12.20.csv'!$J$227;'2006.12.20.csv'!$J$230)</c:f>
              <c:numCache>
                <c:formatCode>0.00</c:formatCode>
                <c:ptCount val="3"/>
                <c:pt idx="0">
                  <c:v>1.0</c:v>
                </c:pt>
                <c:pt idx="1">
                  <c:v>0.857397369789458</c:v>
                </c:pt>
                <c:pt idx="2">
                  <c:v>0.95433635180326</c:v>
                </c:pt>
              </c:numCache>
            </c:numRef>
          </c:val>
        </c:ser>
        <c:ser>
          <c:idx val="1"/>
          <c:order val="1"/>
          <c:tx>
            <c:v>NC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('2006.12.20.csv'!$K$233;'2006.12.20.csv'!$K$236;'2006.12.20.csv'!$K$239)</c:f>
                <c:numCache>
                  <c:formatCode>General</c:formatCode>
                  <c:ptCount val="3"/>
                  <c:pt idx="0">
                    <c:v>0.0283890227049853</c:v>
                  </c:pt>
                  <c:pt idx="1">
                    <c:v>0.089661946562037</c:v>
                  </c:pt>
                  <c:pt idx="2">
                    <c:v>0.478303115296816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('2006.12.20.csv'!$J$233;'2006.12.20.csv'!$J$236;'2006.12.20.csv'!$J$239)</c:f>
              <c:numCache>
                <c:formatCode>0.00</c:formatCode>
                <c:ptCount val="3"/>
                <c:pt idx="0">
                  <c:v>0.811027459324967</c:v>
                </c:pt>
                <c:pt idx="1">
                  <c:v>1.069395072749203</c:v>
                </c:pt>
                <c:pt idx="2">
                  <c:v>1.130518096039628</c:v>
                </c:pt>
              </c:numCache>
            </c:numRef>
          </c:val>
        </c:ser>
        <c:ser>
          <c:idx val="2"/>
          <c:order val="2"/>
          <c:tx>
            <c:v>shR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('2006.12.20.csv'!$K$242;'2006.12.20.csv'!$K$245;'2006.12.20.csv'!$K$248)</c:f>
                <c:numCache>
                  <c:formatCode>General</c:formatCode>
                  <c:ptCount val="3"/>
                  <c:pt idx="0">
                    <c:v>0.0065503340750247</c:v>
                  </c:pt>
                  <c:pt idx="1">
                    <c:v>0.00722521737615395</c:v>
                  </c:pt>
                  <c:pt idx="2">
                    <c:v>0.00928377318519279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('2006.12.20.csv'!$J$242;'2006.12.20.csv'!$J$245;'2006.12.20.csv'!$J$248)</c:f>
              <c:numCache>
                <c:formatCode>0.00</c:formatCode>
                <c:ptCount val="3"/>
                <c:pt idx="0">
                  <c:v>0.16034943141765</c:v>
                </c:pt>
                <c:pt idx="1">
                  <c:v>0.19529309404171</c:v>
                </c:pt>
                <c:pt idx="2">
                  <c:v>0.126185970331442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438136"/>
        <c:axId val="-2143435144"/>
      </c:barChart>
      <c:catAx>
        <c:axId val="-2143438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3435144"/>
        <c:crosses val="autoZero"/>
        <c:auto val="1"/>
        <c:lblAlgn val="ctr"/>
        <c:lblOffset val="100"/>
        <c:noMultiLvlLbl val="0"/>
      </c:catAx>
      <c:valAx>
        <c:axId val="-21434351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Isoform</a:t>
                </a:r>
                <a:r>
                  <a:rPr lang="en-US" baseline="0"/>
                  <a:t> 3</a:t>
                </a:r>
                <a:r>
                  <a:rPr lang="en-US"/>
                  <a:t>/Actinb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34381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Long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Random Fed</c:v>
          </c:tx>
          <c:spPr>
            <a:solidFill>
              <a:schemeClr val="bg1">
                <a:lumMod val="7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('2006.12.20.csv'!$X$150,'2006.12.20.csv'!$X$153)</c:f>
                <c:numCache>
                  <c:formatCode>General</c:formatCode>
                  <c:ptCount val="2"/>
                  <c:pt idx="0">
                    <c:v>0.263139539835381</c:v>
                  </c:pt>
                  <c:pt idx="1">
                    <c:v>0.174707574419976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('2006.12.20.csv'!$W$150,'2006.12.20.csv'!$W$153)</c:f>
              <c:numCache>
                <c:formatCode>0.00</c:formatCode>
                <c:ptCount val="2"/>
                <c:pt idx="0">
                  <c:v>0.787130746650591</c:v>
                </c:pt>
                <c:pt idx="1">
                  <c:v>1.587975080451017</c:v>
                </c:pt>
              </c:numCache>
            </c:numRef>
          </c:val>
        </c:ser>
        <c:ser>
          <c:idx val="1"/>
          <c:order val="1"/>
          <c:tx>
            <c:v>Fasted</c:v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('2006.12.20.csv'!$X$151,'2006.12.20.csv'!$X$154)</c:f>
                <c:numCache>
                  <c:formatCode>General</c:formatCode>
                  <c:ptCount val="2"/>
                  <c:pt idx="0">
                    <c:v>0.150864656196158</c:v>
                  </c:pt>
                  <c:pt idx="1">
                    <c:v>0.0814250998271152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('2006.12.20.csv'!$W$151,'2006.12.20.csv'!$W$154)</c:f>
              <c:numCache>
                <c:formatCode>0.00</c:formatCode>
                <c:ptCount val="2"/>
                <c:pt idx="0">
                  <c:v>1.23860002073567</c:v>
                </c:pt>
                <c:pt idx="1">
                  <c:v>1.176366773261367</c:v>
                </c:pt>
              </c:numCache>
            </c:numRef>
          </c:val>
        </c:ser>
        <c:ser>
          <c:idx val="2"/>
          <c:order val="2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('2006.12.20.csv'!$X$152,'2006.12.20.csv'!$X$155)</c:f>
                <c:numCache>
                  <c:formatCode>General</c:formatCode>
                  <c:ptCount val="2"/>
                  <c:pt idx="0">
                    <c:v>0.0664834821484011</c:v>
                  </c:pt>
                  <c:pt idx="1">
                    <c:v>0.19585318416835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('2006.12.20.csv'!$M$150,'2006.12.20.csv'!$M$153)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('2006.12.20.csv'!$W$152,'2006.12.20.csv'!$W$155)</c:f>
              <c:numCache>
                <c:formatCode>0.00</c:formatCode>
                <c:ptCount val="2"/>
                <c:pt idx="0">
                  <c:v>0.993458022370215</c:v>
                </c:pt>
                <c:pt idx="1">
                  <c:v>1.332107687823766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386344"/>
        <c:axId val="-2142383352"/>
      </c:barChart>
      <c:catAx>
        <c:axId val="-21423863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383352"/>
        <c:crosses val="autoZero"/>
        <c:auto val="1"/>
        <c:lblAlgn val="ctr"/>
        <c:lblOffset val="100"/>
        <c:noMultiLvlLbl val="0"/>
      </c:catAx>
      <c:valAx>
        <c:axId val="-21423833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</a:t>
                </a:r>
                <a:r>
                  <a:rPr lang="en-US" baseline="0"/>
                  <a:t> (TBP)</a:t>
                </a:r>
                <a:endParaRPr lang="en-US"/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3863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PBS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('2006.12.20.csv'!$E$224;'2006.12.20.csv'!$E$227;'2006.12.20.csv'!$E$230)</c:f>
                <c:numCache>
                  <c:formatCode>General</c:formatCode>
                  <c:ptCount val="3"/>
                  <c:pt idx="0">
                    <c:v>0.403944885124816</c:v>
                  </c:pt>
                  <c:pt idx="1">
                    <c:v>0.141395419511009</c:v>
                  </c:pt>
                  <c:pt idx="2">
                    <c:v>0.260245004295863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('2006.12.20.csv'!$D$224;'2006.12.20.csv'!$D$227;'2006.12.20.csv'!$D$230)</c:f>
              <c:numCache>
                <c:formatCode>0.00</c:formatCode>
                <c:ptCount val="3"/>
                <c:pt idx="0">
                  <c:v>1.0</c:v>
                </c:pt>
                <c:pt idx="1">
                  <c:v>1.06268309836652</c:v>
                </c:pt>
                <c:pt idx="2">
                  <c:v>1.390077540509103</c:v>
                </c:pt>
              </c:numCache>
            </c:numRef>
          </c:val>
        </c:ser>
        <c:ser>
          <c:idx val="1"/>
          <c:order val="1"/>
          <c:tx>
            <c:v>NC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('2006.12.20.csv'!$E$233;'2006.12.20.csv'!$E$236;'2006.12.20.csv'!$E$239)</c:f>
                <c:numCache>
                  <c:formatCode>General</c:formatCode>
                  <c:ptCount val="3"/>
                  <c:pt idx="0">
                    <c:v>1.298475525565354</c:v>
                  </c:pt>
                  <c:pt idx="1">
                    <c:v>0.0837435339926717</c:v>
                  </c:pt>
                  <c:pt idx="2">
                    <c:v>1.352644907967396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('2006.12.20.csv'!$D$233;'2006.12.20.csv'!$D$236;'2006.12.20.csv'!$D$239)</c:f>
              <c:numCache>
                <c:formatCode>0.00</c:formatCode>
                <c:ptCount val="3"/>
                <c:pt idx="0">
                  <c:v>3.10896551744972</c:v>
                </c:pt>
                <c:pt idx="1">
                  <c:v>3.378830250889306</c:v>
                </c:pt>
                <c:pt idx="2">
                  <c:v>3.312795390835165</c:v>
                </c:pt>
              </c:numCache>
            </c:numRef>
          </c:val>
        </c:ser>
        <c:ser>
          <c:idx val="2"/>
          <c:order val="2"/>
          <c:tx>
            <c:v>shR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('2006.12.20.csv'!$E$242;'2006.12.20.csv'!$E$245;'2006.12.20.csv'!$E$248)</c:f>
                <c:numCache>
                  <c:formatCode>General</c:formatCode>
                  <c:ptCount val="3"/>
                  <c:pt idx="0">
                    <c:v>0.0959543789861214</c:v>
                  </c:pt>
                  <c:pt idx="1">
                    <c:v>0.377234011604199</c:v>
                  </c:pt>
                  <c:pt idx="2">
                    <c:v>0.126640416829591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('2006.12.20.csv'!$D$242;'2006.12.20.csv'!$D$245;'2006.12.20.csv'!$D$248)</c:f>
              <c:numCache>
                <c:formatCode>0.00</c:formatCode>
                <c:ptCount val="3"/>
                <c:pt idx="0">
                  <c:v>3.402069039075636</c:v>
                </c:pt>
                <c:pt idx="1">
                  <c:v>4.392720326015045</c:v>
                </c:pt>
                <c:pt idx="2">
                  <c:v>2.453826653067366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4045544"/>
        <c:axId val="2074048536"/>
      </c:barChart>
      <c:catAx>
        <c:axId val="20740455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74048536"/>
        <c:crosses val="autoZero"/>
        <c:auto val="1"/>
        <c:lblAlgn val="ctr"/>
        <c:lblOffset val="100"/>
        <c:noMultiLvlLbl val="0"/>
      </c:catAx>
      <c:valAx>
        <c:axId val="20740485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PKM2/Actinb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07404554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PBS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('2006.12.20.csv'!$G$224;'2006.12.20.csv'!$G$227;'2006.12.20.csv'!$G$230)</c:f>
                <c:numCache>
                  <c:formatCode>General</c:formatCode>
                  <c:ptCount val="3"/>
                  <c:pt idx="0">
                    <c:v>0.284311918371104</c:v>
                  </c:pt>
                  <c:pt idx="1">
                    <c:v>0.143184881064382</c:v>
                  </c:pt>
                  <c:pt idx="2">
                    <c:v>0.264519797745473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('2006.12.20.csv'!$F$224;'2006.12.20.csv'!$F$227;'2006.12.20.csv'!$F$230)</c:f>
              <c:numCache>
                <c:formatCode>0.00</c:formatCode>
                <c:ptCount val="3"/>
                <c:pt idx="0">
                  <c:v>1.0</c:v>
                </c:pt>
                <c:pt idx="1">
                  <c:v>0.943417795355454</c:v>
                </c:pt>
                <c:pt idx="2">
                  <c:v>1.063223047476459</c:v>
                </c:pt>
              </c:numCache>
            </c:numRef>
          </c:val>
        </c:ser>
        <c:ser>
          <c:idx val="1"/>
          <c:order val="1"/>
          <c:tx>
            <c:v>NC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('2006.12.20.csv'!$G$233;'2006.12.20.csv'!$G$236;'2006.12.20.csv'!$G$239)</c:f>
                <c:numCache>
                  <c:formatCode>General</c:formatCode>
                  <c:ptCount val="3"/>
                  <c:pt idx="0">
                    <c:v>0.560706393057913</c:v>
                  </c:pt>
                  <c:pt idx="1">
                    <c:v>0.12459800692663</c:v>
                  </c:pt>
                  <c:pt idx="2">
                    <c:v>0.419227184438883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('2006.12.20.csv'!$F$233;'2006.12.20.csv'!$F$236;'2006.12.20.csv'!$F$239)</c:f>
              <c:numCache>
                <c:formatCode>0.00</c:formatCode>
                <c:ptCount val="3"/>
                <c:pt idx="0">
                  <c:v>1.517375198557601</c:v>
                </c:pt>
                <c:pt idx="1">
                  <c:v>1.605429549153177</c:v>
                </c:pt>
                <c:pt idx="2">
                  <c:v>1.229979863434133</c:v>
                </c:pt>
              </c:numCache>
            </c:numRef>
          </c:val>
        </c:ser>
        <c:ser>
          <c:idx val="2"/>
          <c:order val="2"/>
          <c:tx>
            <c:v>shR</c:v>
          </c:tx>
          <c:invertIfNegative val="0"/>
          <c:errBars>
            <c:errBarType val="plus"/>
            <c:errValType val="cust"/>
            <c:noEndCap val="0"/>
            <c:plus>
              <c:numRef>
                <c:f>('2006.12.20.csv'!$G$242;'2006.12.20.csv'!$G$245;'2006.12.20.csv'!$G$248)</c:f>
                <c:numCache>
                  <c:formatCode>General</c:formatCode>
                  <c:ptCount val="3"/>
                  <c:pt idx="0">
                    <c:v>0.0894801858291081</c:v>
                  </c:pt>
                  <c:pt idx="1">
                    <c:v>0.317660403926798</c:v>
                  </c:pt>
                  <c:pt idx="2">
                    <c:v>0.0494167935087779</c:v>
                  </c:pt>
                </c:numCache>
              </c:numRef>
            </c:plus>
          </c:errBars>
          <c:cat>
            <c:strRef>
              <c:f>('2006.12.20.csv'!$A$224;'2006.12.20.csv'!$A$227;'2006.12.20.csv'!$A$230)</c:f>
              <c:strCache>
                <c:ptCount val="3"/>
                <c:pt idx="0">
                  <c:v>-</c:v>
                </c:pt>
                <c:pt idx="1">
                  <c:v>INS</c:v>
                </c:pt>
                <c:pt idx="2">
                  <c:v>FCS</c:v>
                </c:pt>
              </c:strCache>
            </c:strRef>
          </c:cat>
          <c:val>
            <c:numRef>
              <c:f>('2006.12.20.csv'!$F$242;'2006.12.20.csv'!$F$245;'2006.12.20.csv'!$F$248)</c:f>
              <c:numCache>
                <c:formatCode>0.00</c:formatCode>
                <c:ptCount val="3"/>
                <c:pt idx="0">
                  <c:v>1.241659270868565</c:v>
                </c:pt>
                <c:pt idx="1">
                  <c:v>1.78703715854225</c:v>
                </c:pt>
                <c:pt idx="2">
                  <c:v>0.785419009596925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652488"/>
        <c:axId val="-2138649496"/>
      </c:barChart>
      <c:catAx>
        <c:axId val="-2138652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649496"/>
        <c:crosses val="autoZero"/>
        <c:auto val="1"/>
        <c:lblAlgn val="ctr"/>
        <c:lblOffset val="100"/>
        <c:noMultiLvlLbl val="0"/>
      </c:catAx>
      <c:valAx>
        <c:axId val="-21386494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PFK2/Actinb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38652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Glycogen level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(Sheet0!$B$45;Sheet0!$D$45;Sheet0!$F$45)</c:f>
                <c:numCache>
                  <c:formatCode>General</c:formatCode>
                  <c:ptCount val="3"/>
                  <c:pt idx="0">
                    <c:v>0.000103837384324361</c:v>
                  </c:pt>
                  <c:pt idx="1">
                    <c:v>0.000151223064426564</c:v>
                  </c:pt>
                  <c:pt idx="2">
                    <c:v>0.000454300576596799</c:v>
                  </c:pt>
                </c:numCache>
              </c:numRef>
            </c:plus>
          </c:errBars>
          <c:cat>
            <c:strRef>
              <c:f>(Sheet0!$B$36;Sheet0!$D$36;Sheet0!$F$36)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(Sheet0!$B$44;Sheet0!$D$44;Sheet0!$F$44)</c:f>
              <c:numCache>
                <c:formatCode>General</c:formatCode>
                <c:ptCount val="3"/>
                <c:pt idx="0">
                  <c:v>0.00108140298904446</c:v>
                </c:pt>
                <c:pt idx="1">
                  <c:v>0.0014630416142985</c:v>
                </c:pt>
                <c:pt idx="2">
                  <c:v>0.0014912971585274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095944"/>
        <c:axId val="-2138092968"/>
      </c:barChart>
      <c:catAx>
        <c:axId val="-2138095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092968"/>
        <c:crosses val="autoZero"/>
        <c:auto val="1"/>
        <c:lblAlgn val="ctr"/>
        <c:lblOffset val="100"/>
        <c:noMultiLvlLbl val="0"/>
      </c:catAx>
      <c:valAx>
        <c:axId val="-21380929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Glycogen content (mg/mg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095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content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(Sheet0!$B$66;Sheet0!$D$66;Sheet0!$F$66)</c:f>
                <c:numCache>
                  <c:formatCode>General</c:formatCode>
                  <c:ptCount val="3"/>
                  <c:pt idx="0">
                    <c:v>0.0022924061567779</c:v>
                  </c:pt>
                  <c:pt idx="1">
                    <c:v>0.00150430662040437</c:v>
                  </c:pt>
                  <c:pt idx="2">
                    <c:v>0.00761747562273357</c:v>
                  </c:pt>
                </c:numCache>
              </c:numRef>
            </c:plus>
          </c:errBars>
          <c:cat>
            <c:strRef>
              <c:f>(Sheet0!$B$41;Sheet0!$D$41;Sheet0!$F$41)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(Sheet0!$B$65;Sheet0!$D$65;Sheet0!$F$65)</c:f>
              <c:numCache>
                <c:formatCode>General</c:formatCode>
                <c:ptCount val="3"/>
                <c:pt idx="0">
                  <c:v>0.0219601118247795</c:v>
                </c:pt>
                <c:pt idx="1">
                  <c:v>0.0201428681254542</c:v>
                </c:pt>
                <c:pt idx="2">
                  <c:v>0.0375247183910555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8144136"/>
        <c:axId val="-2138141160"/>
      </c:barChart>
      <c:catAx>
        <c:axId val="-2138144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141160"/>
        <c:crosses val="autoZero"/>
        <c:auto val="1"/>
        <c:lblAlgn val="ctr"/>
        <c:lblOffset val="100"/>
        <c:noMultiLvlLbl val="0"/>
      </c:catAx>
      <c:valAx>
        <c:axId val="-21381411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Free Glycerol Conc. (mg/mg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144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ATP level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(Sheet0!$B$61;Sheet0!$D$61;Sheet0!$F$61)</c:f>
                <c:numCache>
                  <c:formatCode>General</c:formatCode>
                  <c:ptCount val="3"/>
                  <c:pt idx="0">
                    <c:v>2.326104576182297</c:v>
                  </c:pt>
                  <c:pt idx="1">
                    <c:v>0.186648972919917</c:v>
                  </c:pt>
                  <c:pt idx="2">
                    <c:v>0.0172828478856105</c:v>
                  </c:pt>
                </c:numCache>
              </c:numRef>
            </c:plus>
          </c:errBars>
          <c:cat>
            <c:strRef>
              <c:f>(Sheet0!$B$58;Sheet0!$D$58;Sheet0!$F$58)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(Sheet0!$B$60;Sheet0!$D$60;Sheet0!$F$60)</c:f>
              <c:numCache>
                <c:formatCode>General</c:formatCode>
                <c:ptCount val="3"/>
                <c:pt idx="0">
                  <c:v>17.74121546639838</c:v>
                </c:pt>
                <c:pt idx="1">
                  <c:v>16.4666271123365</c:v>
                </c:pt>
                <c:pt idx="2">
                  <c:v>16.87332663303922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998184"/>
        <c:axId val="-2144014920"/>
      </c:barChart>
      <c:catAx>
        <c:axId val="-2143998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4014920"/>
        <c:crosses val="autoZero"/>
        <c:auto val="1"/>
        <c:lblAlgn val="ctr"/>
        <c:lblOffset val="100"/>
        <c:noMultiLvlLbl val="0"/>
      </c:catAx>
      <c:valAx>
        <c:axId val="-2144014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ATP level</a:t>
                </a:r>
                <a:r>
                  <a:rPr lang="en-US" baseline="0"/>
                  <a:t> (nmol/mg protein)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39981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Acly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plus"/>
            <c:errValType val="cust"/>
            <c:noEndCap val="0"/>
            <c:plus>
              <c:numRef>
                <c:f>('2006.12.20.csv'!$H$92;'2006.12.20.csv'!$H$95;'2006.12.20.csv'!$H$98)</c:f>
                <c:numCache>
                  <c:formatCode>General</c:formatCode>
                  <c:ptCount val="3"/>
                  <c:pt idx="0">
                    <c:v>0.0593310814550933</c:v>
                  </c:pt>
                  <c:pt idx="1">
                    <c:v>0.259900597712412</c:v>
                  </c:pt>
                  <c:pt idx="2">
                    <c:v>0.15445833331854</c:v>
                  </c:pt>
                </c:numCache>
              </c:numRef>
            </c:plus>
          </c:errBars>
          <c:cat>
            <c:strRef>
              <c:f>('2006.12.20.csv'!$A$92;'2006.12.20.csv'!$A$95;'2006.12.20.csv'!$A$98)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('2006.12.20.csv'!$G$92;'2006.12.20.csv'!$G$95;'2006.12.20.csv'!$G$98)</c:f>
              <c:numCache>
                <c:formatCode>0.00</c:formatCode>
                <c:ptCount val="3"/>
                <c:pt idx="0">
                  <c:v>1.022566386486201</c:v>
                </c:pt>
                <c:pt idx="1">
                  <c:v>0.838914179185053</c:v>
                </c:pt>
                <c:pt idx="2">
                  <c:v>1.345643694781181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4185272"/>
        <c:axId val="-2144194648"/>
      </c:barChart>
      <c:catAx>
        <c:axId val="-2144185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4194648"/>
        <c:crosses val="autoZero"/>
        <c:auto val="1"/>
        <c:lblAlgn val="ctr"/>
        <c:lblOffset val="100"/>
        <c:noMultiLvlLbl val="0"/>
      </c:catAx>
      <c:valAx>
        <c:axId val="-2144194648"/>
        <c:scaling>
          <c:orientation val="minMax"/>
        </c:scaling>
        <c:delete val="0"/>
        <c:axPos val="l"/>
        <c:numFmt formatCode="0.00" sourceLinked="1"/>
        <c:majorTickMark val="out"/>
        <c:minorTickMark val="none"/>
        <c:tickLblPos val="nextTo"/>
        <c:crossAx val="-21441852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FAS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plus"/>
            <c:errValType val="cust"/>
            <c:noEndCap val="0"/>
            <c:plus>
              <c:numRef>
                <c:f>('2006.12.20.csv'!$L$92;'2006.12.20.csv'!$L$95;'2006.12.20.csv'!$L$98)</c:f>
                <c:numCache>
                  <c:formatCode>General</c:formatCode>
                  <c:ptCount val="3"/>
                  <c:pt idx="0">
                    <c:v>0.070738079779015</c:v>
                  </c:pt>
                  <c:pt idx="1">
                    <c:v>0.637688244443238</c:v>
                  </c:pt>
                  <c:pt idx="2">
                    <c:v>0.0788821110778878</c:v>
                  </c:pt>
                </c:numCache>
              </c:numRef>
            </c:plus>
          </c:errBars>
          <c:cat>
            <c:strRef>
              <c:f>('2006.12.20.csv'!$A$92;'2006.12.20.csv'!$A$95;'2006.12.20.csv'!$A$98)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('2006.12.20.csv'!$K$92;'2006.12.20.csv'!$K$95;'2006.12.20.csv'!$K$98)</c:f>
              <c:numCache>
                <c:formatCode>0.00</c:formatCode>
                <c:ptCount val="3"/>
                <c:pt idx="0">
                  <c:v>0.933901278912726</c:v>
                </c:pt>
                <c:pt idx="1">
                  <c:v>1.550822430869093</c:v>
                </c:pt>
                <c:pt idx="2">
                  <c:v>1.092221090831538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144024"/>
        <c:axId val="-2142139752"/>
      </c:barChart>
      <c:catAx>
        <c:axId val="-2142144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139752"/>
        <c:crosses val="autoZero"/>
        <c:auto val="1"/>
        <c:lblAlgn val="ctr"/>
        <c:lblOffset val="100"/>
        <c:noMultiLvlLbl val="0"/>
      </c:catAx>
      <c:valAx>
        <c:axId val="-2142139752"/>
        <c:scaling>
          <c:orientation val="minMax"/>
        </c:scaling>
        <c:delete val="0"/>
        <c:axPos val="l"/>
        <c:numFmt formatCode="0.00" sourceLinked="1"/>
        <c:majorTickMark val="out"/>
        <c:minorTickMark val="none"/>
        <c:tickLblPos val="nextTo"/>
        <c:crossAx val="-2142144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Cpt1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plus"/>
            <c:errValType val="cust"/>
            <c:noEndCap val="0"/>
            <c:plus>
              <c:numRef>
                <c:f>('2006.12.20.csv'!$J$92;'2006.12.20.csv'!$J$95;'2006.12.20.csv'!$J$98)</c:f>
                <c:numCache>
                  <c:formatCode>General</c:formatCode>
                  <c:ptCount val="3"/>
                  <c:pt idx="0">
                    <c:v>0.0170452060458433</c:v>
                  </c:pt>
                  <c:pt idx="1">
                    <c:v>0.311242485714245</c:v>
                  </c:pt>
                  <c:pt idx="2">
                    <c:v>0.178720506688712</c:v>
                  </c:pt>
                </c:numCache>
              </c:numRef>
            </c:plus>
          </c:errBars>
          <c:cat>
            <c:strRef>
              <c:f>('2006.12.20.csv'!$A$92;'2006.12.20.csv'!$A$95;'2006.12.20.csv'!$A$98)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('2006.12.20.csv'!$I$92;'2006.12.20.csv'!$I$95;'2006.12.20.csv'!$I$98)</c:f>
              <c:numCache>
                <c:formatCode>0.00</c:formatCode>
                <c:ptCount val="3"/>
                <c:pt idx="0">
                  <c:v>1.01832176095544</c:v>
                </c:pt>
                <c:pt idx="1">
                  <c:v>0.638654893705777</c:v>
                </c:pt>
                <c:pt idx="2">
                  <c:v>0.64208427067731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157480"/>
        <c:axId val="-2142154568"/>
      </c:barChart>
      <c:catAx>
        <c:axId val="-2142157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154568"/>
        <c:crosses val="autoZero"/>
        <c:auto val="1"/>
        <c:lblAlgn val="ctr"/>
        <c:lblOffset val="100"/>
        <c:noMultiLvlLbl val="0"/>
      </c:catAx>
      <c:valAx>
        <c:axId val="-2142154568"/>
        <c:scaling>
          <c:orientation val="minMax"/>
        </c:scaling>
        <c:delete val="0"/>
        <c:axPos val="l"/>
        <c:numFmt formatCode="0.00" sourceLinked="1"/>
        <c:majorTickMark val="out"/>
        <c:minorTickMark val="none"/>
        <c:tickLblPos val="nextTo"/>
        <c:crossAx val="-2142157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PBS</c:v>
          </c:tx>
          <c:invertIfNegative val="0"/>
          <c:errBars>
            <c:errBarType val="both"/>
            <c:errValType val="cust"/>
            <c:noEndCap val="0"/>
            <c:plus>
              <c:numRef>
                <c:f>(Sheet1!$H$5;Sheet1!$H$11)</c:f>
                <c:numCache>
                  <c:formatCode>General</c:formatCode>
                  <c:ptCount val="2"/>
                  <c:pt idx="0">
                    <c:v>0.0116300788664826</c:v>
                  </c:pt>
                  <c:pt idx="1">
                    <c:v>0.0346667292253187</c:v>
                  </c:pt>
                </c:numCache>
              </c:numRef>
            </c:plus>
            <c:minus>
              <c:numRef>
                <c:f>(Sheet1!$H$5;Sheet1!$H$11)</c:f>
                <c:numCache>
                  <c:formatCode>General</c:formatCode>
                  <c:ptCount val="2"/>
                  <c:pt idx="0">
                    <c:v>0.0116300788664826</c:v>
                  </c:pt>
                  <c:pt idx="1">
                    <c:v>0.0346667292253187</c:v>
                  </c:pt>
                </c:numCache>
              </c:numRef>
            </c:minus>
          </c:errBars>
          <c:cat>
            <c:strRef>
              <c:f>(Sheet1!$A$5;Sheet1!$A$11)</c:f>
              <c:strCache>
                <c:ptCount val="2"/>
                <c:pt idx="0">
                  <c:v>-</c:v>
                </c:pt>
                <c:pt idx="1">
                  <c:v>FCS</c:v>
                </c:pt>
              </c:strCache>
            </c:strRef>
          </c:cat>
          <c:val>
            <c:numRef>
              <c:f>(Sheet1!$G$5;Sheet1!$G$11)</c:f>
              <c:numCache>
                <c:formatCode>General</c:formatCode>
                <c:ptCount val="2"/>
                <c:pt idx="0">
                  <c:v>1.0</c:v>
                </c:pt>
                <c:pt idx="1">
                  <c:v>1.50260897686225</c:v>
                </c:pt>
              </c:numCache>
            </c:numRef>
          </c:val>
        </c:ser>
        <c:ser>
          <c:idx val="1"/>
          <c:order val="1"/>
          <c:tx>
            <c:v>NC</c:v>
          </c:tx>
          <c:invertIfNegative val="0"/>
          <c:errBars>
            <c:errBarType val="both"/>
            <c:errValType val="cust"/>
            <c:noEndCap val="0"/>
            <c:plus>
              <c:numRef>
                <c:f>(Sheet1!$H$7;Sheet1!$H$13)</c:f>
                <c:numCache>
                  <c:formatCode>General</c:formatCode>
                  <c:ptCount val="2"/>
                  <c:pt idx="0">
                    <c:v>0.143059587639028</c:v>
                  </c:pt>
                  <c:pt idx="1">
                    <c:v>0.170821237504969</c:v>
                  </c:pt>
                </c:numCache>
              </c:numRef>
            </c:plus>
            <c:minus>
              <c:numRef>
                <c:f>(Sheet1!$H$7;Sheet1!$H$13)</c:f>
                <c:numCache>
                  <c:formatCode>General</c:formatCode>
                  <c:ptCount val="2"/>
                  <c:pt idx="0">
                    <c:v>0.143059587639028</c:v>
                  </c:pt>
                  <c:pt idx="1">
                    <c:v>0.170821237504969</c:v>
                  </c:pt>
                </c:numCache>
              </c:numRef>
            </c:minus>
          </c:errBars>
          <c:val>
            <c:numRef>
              <c:f>(Sheet1!$G$7;Sheet1!$G$13)</c:f>
              <c:numCache>
                <c:formatCode>General</c:formatCode>
                <c:ptCount val="2"/>
                <c:pt idx="0">
                  <c:v>0.667567384395787</c:v>
                </c:pt>
                <c:pt idx="1">
                  <c:v>1.417622563613689</c:v>
                </c:pt>
              </c:numCache>
            </c:numRef>
          </c:val>
        </c:ser>
        <c:ser>
          <c:idx val="2"/>
          <c:order val="2"/>
          <c:tx>
            <c:v>shR3</c:v>
          </c:tx>
          <c:invertIfNegative val="0"/>
          <c:errBars>
            <c:errBarType val="both"/>
            <c:errValType val="cust"/>
            <c:noEndCap val="0"/>
            <c:plus>
              <c:numRef>
                <c:f>(Sheet1!$H$9;Sheet1!$H$15)</c:f>
                <c:numCache>
                  <c:formatCode>General</c:formatCode>
                  <c:ptCount val="2"/>
                  <c:pt idx="0">
                    <c:v>0.136457696037881</c:v>
                  </c:pt>
                  <c:pt idx="1">
                    <c:v>0.181663165853491</c:v>
                  </c:pt>
                </c:numCache>
              </c:numRef>
            </c:plus>
            <c:minus>
              <c:numRef>
                <c:f>(Sheet1!$H$9;Sheet1!$H$15)</c:f>
                <c:numCache>
                  <c:formatCode>General</c:formatCode>
                  <c:ptCount val="2"/>
                  <c:pt idx="0">
                    <c:v>0.136457696037881</c:v>
                  </c:pt>
                  <c:pt idx="1">
                    <c:v>0.181663165853491</c:v>
                  </c:pt>
                </c:numCache>
              </c:numRef>
            </c:minus>
          </c:errBars>
          <c:val>
            <c:numRef>
              <c:f>(Sheet1!$G$9;Sheet1!$G$15)</c:f>
              <c:numCache>
                <c:formatCode>General</c:formatCode>
                <c:ptCount val="2"/>
                <c:pt idx="0">
                  <c:v>0.915388501122016</c:v>
                </c:pt>
                <c:pt idx="1">
                  <c:v>1.580443098338534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958680"/>
        <c:axId val="-2143939480"/>
      </c:barChart>
      <c:catAx>
        <c:axId val="-214395868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3939480"/>
        <c:crosses val="autoZero"/>
        <c:auto val="1"/>
        <c:lblAlgn val="ctr"/>
        <c:lblOffset val="100"/>
        <c:noMultiLvlLbl val="0"/>
      </c:catAx>
      <c:valAx>
        <c:axId val="-2143939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3958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('TAG 100'!$B$57;'TAG 100'!$F$57;'TAG 100'!$J$57)</c:f>
                <c:numCache>
                  <c:formatCode>General</c:formatCode>
                  <c:ptCount val="3"/>
                  <c:pt idx="0">
                    <c:v>0.000413850473663847</c:v>
                  </c:pt>
                  <c:pt idx="1">
                    <c:v>0.000321969733203182</c:v>
                  </c:pt>
                  <c:pt idx="2">
                    <c:v>0.000295550341833271</c:v>
                  </c:pt>
                </c:numCache>
              </c:numRef>
            </c:plus>
            <c:minus>
              <c:numRef>
                <c:f>('TAG 100'!$B$57;'TAG 100'!$F$57;'TAG 100'!$J$57)</c:f>
                <c:numCache>
                  <c:formatCode>General</c:formatCode>
                  <c:ptCount val="3"/>
                  <c:pt idx="0">
                    <c:v>0.000413850473663847</c:v>
                  </c:pt>
                  <c:pt idx="1">
                    <c:v>0.000321969733203182</c:v>
                  </c:pt>
                  <c:pt idx="2">
                    <c:v>0.000295550341833271</c:v>
                  </c:pt>
                </c:numCache>
              </c:numRef>
            </c:minus>
          </c:errBars>
          <c:cat>
            <c:strRef>
              <c:f>('TAG 100'!$B$32;'TAG 100'!$F$32;'TAG 100'!$J$32)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('TAG 100'!$B$56;'TAG 100'!$F$56;'TAG 100'!$J$56)</c:f>
              <c:numCache>
                <c:formatCode>General</c:formatCode>
                <c:ptCount val="3"/>
                <c:pt idx="0">
                  <c:v>0.00205764297939067</c:v>
                </c:pt>
                <c:pt idx="1">
                  <c:v>0.00198940269538969</c:v>
                </c:pt>
                <c:pt idx="2">
                  <c:v>0.00332530531465203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112280"/>
        <c:axId val="-2140109144"/>
      </c:barChart>
      <c:catAx>
        <c:axId val="-21401122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0109144"/>
        <c:crosses val="autoZero"/>
        <c:auto val="1"/>
        <c:lblAlgn val="ctr"/>
        <c:lblOffset val="100"/>
        <c:noMultiLvlLbl val="0"/>
      </c:catAx>
      <c:valAx>
        <c:axId val="-21401091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(mg/ml)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1122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1+4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Fasted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('2006.12.20.csv'!$P$150,'2006.12.20.csv'!$P$152)</c:f>
                <c:numCache>
                  <c:formatCode>General</c:formatCode>
                  <c:ptCount val="2"/>
                  <c:pt idx="0">
                    <c:v>0.1744596763998</c:v>
                  </c:pt>
                  <c:pt idx="1">
                    <c:v>2.605274430073674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('2006.12.20.csv'!$O$150,'2006.12.20.csv'!$O$152)</c:f>
              <c:numCache>
                <c:formatCode>0.00</c:formatCode>
                <c:ptCount val="2"/>
                <c:pt idx="0">
                  <c:v>1.02831866367748</c:v>
                </c:pt>
                <c:pt idx="1">
                  <c:v>3.219318267875482</c:v>
                </c:pt>
              </c:numCache>
            </c:numRef>
          </c:val>
        </c:ser>
        <c:ser>
          <c:idx val="1"/>
          <c:order val="1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('2006.12.20.csv'!$P$151,'2006.12.20.csv'!$P$153)</c:f>
                <c:numCache>
                  <c:formatCode>General</c:formatCode>
                  <c:ptCount val="2"/>
                  <c:pt idx="0">
                    <c:v>0.473332265378569</c:v>
                  </c:pt>
                  <c:pt idx="1">
                    <c:v>0.803605467949817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('2006.12.20.csv'!$O$151,'2006.12.20.csv'!$O$153)</c:f>
              <c:numCache>
                <c:formatCode>0.00</c:formatCode>
                <c:ptCount val="2"/>
                <c:pt idx="0">
                  <c:v>2.320099570956036</c:v>
                </c:pt>
                <c:pt idx="1">
                  <c:v>1.150530740286345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323608"/>
        <c:axId val="-2142320696"/>
      </c:barChart>
      <c:catAx>
        <c:axId val="-21423236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320696"/>
        <c:crosses val="autoZero"/>
        <c:auto val="1"/>
        <c:lblAlgn val="ctr"/>
        <c:lblOffset val="100"/>
        <c:noMultiLvlLbl val="0"/>
      </c:catAx>
      <c:valAx>
        <c:axId val="-21423206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3236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('TAG 100'!$B$60;'TAG 100'!$F$60;'TAG 100'!$J$60)</c:f>
                <c:numCache>
                  <c:formatCode>General</c:formatCode>
                  <c:ptCount val="3"/>
                  <c:pt idx="0">
                    <c:v>0.000376303184715799</c:v>
                  </c:pt>
                  <c:pt idx="1">
                    <c:v>0.000481127177545416</c:v>
                  </c:pt>
                  <c:pt idx="2">
                    <c:v>0.000232614382096426</c:v>
                  </c:pt>
                </c:numCache>
              </c:numRef>
            </c:plus>
            <c:minus>
              <c:numRef>
                <c:f>('TAG 100'!$B$60;'TAG 100'!$F$60;'TAG 100'!$J$60)</c:f>
                <c:numCache>
                  <c:formatCode>General</c:formatCode>
                  <c:ptCount val="3"/>
                  <c:pt idx="0">
                    <c:v>0.000376303184715799</c:v>
                  </c:pt>
                  <c:pt idx="1">
                    <c:v>0.000481127177545416</c:v>
                  </c:pt>
                  <c:pt idx="2">
                    <c:v>0.000232614382096426</c:v>
                  </c:pt>
                </c:numCache>
              </c:numRef>
            </c:minus>
          </c:errBars>
          <c:cat>
            <c:strRef>
              <c:f>('TAG 100'!$B$32;'TAG 100'!$F$32;'TAG 100'!$J$32)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('TAG 100'!$B$59;'TAG 100'!$F$59;'TAG 100'!$J$59)</c:f>
              <c:numCache>
                <c:formatCode>General</c:formatCode>
                <c:ptCount val="3"/>
                <c:pt idx="0">
                  <c:v>0.00346499688411341</c:v>
                </c:pt>
                <c:pt idx="1">
                  <c:v>0.00322495187006474</c:v>
                </c:pt>
                <c:pt idx="2">
                  <c:v>0.00381021232235945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047960"/>
        <c:axId val="-2138067176"/>
      </c:barChart>
      <c:catAx>
        <c:axId val="-2142047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8067176"/>
        <c:crosses val="autoZero"/>
        <c:auto val="1"/>
        <c:lblAlgn val="ctr"/>
        <c:lblOffset val="100"/>
        <c:noMultiLvlLbl val="0"/>
      </c:catAx>
      <c:valAx>
        <c:axId val="-2138067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TAG Content (mg/mg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20479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content in primary hepatocyte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(Sheet0!$B$66;Sheet0!$D$66;Sheet0!$F$66)</c:f>
                <c:numCache>
                  <c:formatCode>General</c:formatCode>
                  <c:ptCount val="3"/>
                  <c:pt idx="0">
                    <c:v>0.0022924061567779</c:v>
                  </c:pt>
                  <c:pt idx="1">
                    <c:v>0.00150430662040437</c:v>
                  </c:pt>
                  <c:pt idx="2">
                    <c:v>0.00761747562273357</c:v>
                  </c:pt>
                </c:numCache>
              </c:numRef>
            </c:plus>
          </c:errBars>
          <c:cat>
            <c:strRef>
              <c:f>(Sheet0!$B$41;Sheet0!$D$41;Sheet0!$F$41)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</c:strCache>
            </c:strRef>
          </c:cat>
          <c:val>
            <c:numRef>
              <c:f>(Sheet0!$B$65;Sheet0!$D$65;Sheet0!$F$65)</c:f>
              <c:numCache>
                <c:formatCode>General</c:formatCode>
                <c:ptCount val="3"/>
                <c:pt idx="0">
                  <c:v>0.0219601118247795</c:v>
                </c:pt>
                <c:pt idx="1">
                  <c:v>0.0201428681254542</c:v>
                </c:pt>
                <c:pt idx="2">
                  <c:v>0.0375247183910555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541176"/>
        <c:axId val="-2137538200"/>
      </c:barChart>
      <c:catAx>
        <c:axId val="-2137541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538200"/>
        <c:crosses val="autoZero"/>
        <c:auto val="1"/>
        <c:lblAlgn val="ctr"/>
        <c:lblOffset val="100"/>
        <c:noMultiLvlLbl val="0"/>
      </c:catAx>
      <c:valAx>
        <c:axId val="-21375382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Free Glycerol Conc. (mg/mg protein)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541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PPP2R5C in Liver with different conditions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'2006.12.20.csv'!$A$200:$A$207</c:f>
              <c:strCache>
                <c:ptCount val="8"/>
                <c:pt idx="0">
                  <c:v>Dex Liver Control</c:v>
                </c:pt>
                <c:pt idx="1">
                  <c:v>Dex Liver</c:v>
                </c:pt>
                <c:pt idx="2">
                  <c:v>Control Diet with miRNA</c:v>
                </c:pt>
                <c:pt idx="3">
                  <c:v>MCD Diet with miRNA</c:v>
                </c:pt>
                <c:pt idx="4">
                  <c:v>Control Diet with PBS</c:v>
                </c:pt>
                <c:pt idx="5">
                  <c:v>MCD Diet with PBS</c:v>
                </c:pt>
                <c:pt idx="6">
                  <c:v>STZ Liver Control</c:v>
                </c:pt>
                <c:pt idx="7">
                  <c:v>STZ Liver</c:v>
                </c:pt>
              </c:strCache>
            </c:strRef>
          </c:cat>
          <c:val>
            <c:numRef>
              <c:f>'2006.12.20.csv'!$B$200:$B$207</c:f>
              <c:numCache>
                <c:formatCode>General</c:formatCode>
                <c:ptCount val="8"/>
              </c:numCache>
            </c:numRef>
          </c:val>
        </c:ser>
        <c:ser>
          <c:idx val="1"/>
          <c:order val="1"/>
          <c:invertIfNegative val="0"/>
          <c:errBars>
            <c:errBarType val="both"/>
            <c:errValType val="cust"/>
            <c:noEndCap val="0"/>
            <c:plus>
              <c:numRef>
                <c:f>'2006.12.20.csv'!$D$200:$D$207</c:f>
                <c:numCache>
                  <c:formatCode>General</c:formatCode>
                  <c:ptCount val="8"/>
                  <c:pt idx="0">
                    <c:v>0.00101404207540007</c:v>
                  </c:pt>
                  <c:pt idx="1">
                    <c:v>0.00106339799503885</c:v>
                  </c:pt>
                  <c:pt idx="2">
                    <c:v>0.00257909560024876</c:v>
                  </c:pt>
                  <c:pt idx="3">
                    <c:v>0.000494328418442929</c:v>
                  </c:pt>
                  <c:pt idx="4">
                    <c:v>0.000271092802816177</c:v>
                  </c:pt>
                  <c:pt idx="5">
                    <c:v>4.0526506179805E-5</c:v>
                  </c:pt>
                  <c:pt idx="6">
                    <c:v>0.000729460928258298</c:v>
                  </c:pt>
                  <c:pt idx="7">
                    <c:v>0.000866399373309774</c:v>
                  </c:pt>
                </c:numCache>
              </c:numRef>
            </c:plus>
            <c:minus>
              <c:numRef>
                <c:f>'2006.12.20.csv'!$D$200:$D$207</c:f>
                <c:numCache>
                  <c:formatCode>General</c:formatCode>
                  <c:ptCount val="8"/>
                  <c:pt idx="0">
                    <c:v>0.00101404207540007</c:v>
                  </c:pt>
                  <c:pt idx="1">
                    <c:v>0.00106339799503885</c:v>
                  </c:pt>
                  <c:pt idx="2">
                    <c:v>0.00257909560024876</c:v>
                  </c:pt>
                  <c:pt idx="3">
                    <c:v>0.000494328418442929</c:v>
                  </c:pt>
                  <c:pt idx="4">
                    <c:v>0.000271092802816177</c:v>
                  </c:pt>
                  <c:pt idx="5">
                    <c:v>4.0526506179805E-5</c:v>
                  </c:pt>
                  <c:pt idx="6">
                    <c:v>0.000729460928258298</c:v>
                  </c:pt>
                  <c:pt idx="7">
                    <c:v>0.000866399373309774</c:v>
                  </c:pt>
                </c:numCache>
              </c:numRef>
            </c:minus>
          </c:errBars>
          <c:cat>
            <c:strRef>
              <c:f>'2006.12.20.csv'!$A$200:$A$207</c:f>
              <c:strCache>
                <c:ptCount val="8"/>
                <c:pt idx="0">
                  <c:v>Dex Liver Control</c:v>
                </c:pt>
                <c:pt idx="1">
                  <c:v>Dex Liver</c:v>
                </c:pt>
                <c:pt idx="2">
                  <c:v>Control Diet with miRNA</c:v>
                </c:pt>
                <c:pt idx="3">
                  <c:v>MCD Diet with miRNA</c:v>
                </c:pt>
                <c:pt idx="4">
                  <c:v>Control Diet with PBS</c:v>
                </c:pt>
                <c:pt idx="5">
                  <c:v>MCD Diet with PBS</c:v>
                </c:pt>
                <c:pt idx="6">
                  <c:v>STZ Liver Control</c:v>
                </c:pt>
                <c:pt idx="7">
                  <c:v>STZ Liver</c:v>
                </c:pt>
              </c:strCache>
            </c:strRef>
          </c:cat>
          <c:val>
            <c:numRef>
              <c:f>'2006.12.20.csv'!$C$200:$C$207</c:f>
              <c:numCache>
                <c:formatCode>0.0000</c:formatCode>
                <c:ptCount val="8"/>
                <c:pt idx="0">
                  <c:v>0.00244842994835037</c:v>
                </c:pt>
                <c:pt idx="1">
                  <c:v>0.00256228255240981</c:v>
                </c:pt>
                <c:pt idx="2">
                  <c:v>0.00441792316620257</c:v>
                </c:pt>
                <c:pt idx="3">
                  <c:v>0.00235021465814779</c:v>
                </c:pt>
                <c:pt idx="4">
                  <c:v>0.00559564235191445</c:v>
                </c:pt>
                <c:pt idx="5">
                  <c:v>0.00236358817358922</c:v>
                </c:pt>
                <c:pt idx="6">
                  <c:v>0.00260915100164159</c:v>
                </c:pt>
                <c:pt idx="7">
                  <c:v>0.00233595384780409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496664"/>
        <c:axId val="-2137493752"/>
      </c:barChart>
      <c:catAx>
        <c:axId val="-2137496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493752"/>
        <c:crosses val="autoZero"/>
        <c:auto val="1"/>
        <c:lblAlgn val="ctr"/>
        <c:lblOffset val="100"/>
        <c:noMultiLvlLbl val="0"/>
      </c:catAx>
      <c:valAx>
        <c:axId val="-2137493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496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plus>
            <c:minus>
              <c:numRef>
                <c:f>TAG!$B$94:$G$94</c:f>
                <c:numCache>
                  <c:formatCode>General</c:formatCode>
                  <c:ptCount val="6"/>
                  <c:pt idx="0">
                    <c:v>0.000334810713350396</c:v>
                  </c:pt>
                  <c:pt idx="1">
                    <c:v>0.000395550124252968</c:v>
                  </c:pt>
                  <c:pt idx="2">
                    <c:v>0.000405586223698001</c:v>
                  </c:pt>
                  <c:pt idx="3">
                    <c:v>0.000320058762801183</c:v>
                  </c:pt>
                  <c:pt idx="4">
                    <c:v>0.00038619791516258</c:v>
                  </c:pt>
                  <c:pt idx="5">
                    <c:v>0.000519296787627477</c:v>
                  </c:pt>
                </c:numCache>
              </c:numRef>
            </c:minus>
          </c:errBars>
          <c:cat>
            <c:multiLvlStrRef>
              <c:f>TAG!$B$86:$G$87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48 hr</c:v>
                  </c:pt>
                  <c:pt idx="3">
                    <c:v>72 hr</c:v>
                  </c:pt>
                </c:lvl>
              </c:multiLvlStrCache>
            </c:multiLvlStrRef>
          </c:cat>
          <c:val>
            <c:numRef>
              <c:f>TAG!$B$93:$G$93</c:f>
              <c:numCache>
                <c:formatCode>General</c:formatCode>
                <c:ptCount val="6"/>
                <c:pt idx="0">
                  <c:v>0.0019797440445765</c:v>
                </c:pt>
                <c:pt idx="1">
                  <c:v>0.00172151965314209</c:v>
                </c:pt>
                <c:pt idx="2">
                  <c:v>0.00301766190161841</c:v>
                </c:pt>
                <c:pt idx="3">
                  <c:v>0.00225468690158485</c:v>
                </c:pt>
                <c:pt idx="4">
                  <c:v>0.00197346497803882</c:v>
                </c:pt>
                <c:pt idx="5">
                  <c:v>0.00405118550206375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916376"/>
        <c:axId val="-2143913400"/>
      </c:barChart>
      <c:catAx>
        <c:axId val="-2143916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3913400"/>
        <c:crosses val="autoZero"/>
        <c:auto val="1"/>
        <c:lblAlgn val="ctr"/>
        <c:lblOffset val="100"/>
        <c:noMultiLvlLbl val="0"/>
      </c:catAx>
      <c:valAx>
        <c:axId val="-214391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3916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 uptake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'fa in 600 ul medium'!$B$114:$D$114</c:f>
                <c:numCache>
                  <c:formatCode>General</c:formatCode>
                  <c:ptCount val="3"/>
                  <c:pt idx="0">
                    <c:v>0.451461040992415</c:v>
                  </c:pt>
                  <c:pt idx="1">
                    <c:v>0.400036772952083</c:v>
                  </c:pt>
                  <c:pt idx="2">
                    <c:v>0.349649117274015</c:v>
                  </c:pt>
                </c:numCache>
              </c:numRef>
            </c:plus>
            <c:minus>
              <c:numRef>
                <c:f>'fa in 600 ul medium'!$B$114:$D$114</c:f>
                <c:numCache>
                  <c:formatCode>General</c:formatCode>
                  <c:ptCount val="3"/>
                  <c:pt idx="0">
                    <c:v>0.451461040992415</c:v>
                  </c:pt>
                  <c:pt idx="1">
                    <c:v>0.400036772952083</c:v>
                  </c:pt>
                  <c:pt idx="2">
                    <c:v>0.349649117274015</c:v>
                  </c:pt>
                </c:numCache>
              </c:numRef>
            </c:minus>
          </c:errBars>
          <c:cat>
            <c:strRef>
              <c:f>'fa in 600 ul medium'!$B$109:$D$109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'fa in 600 ul medium'!$B$113:$D$113</c:f>
              <c:numCache>
                <c:formatCode>General</c:formatCode>
                <c:ptCount val="3"/>
                <c:pt idx="0">
                  <c:v>6.179130508403396</c:v>
                </c:pt>
                <c:pt idx="1">
                  <c:v>5.28057628983479</c:v>
                </c:pt>
                <c:pt idx="2">
                  <c:v>5.94960200562889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460568"/>
        <c:axId val="-2137457592"/>
      </c:barChart>
      <c:catAx>
        <c:axId val="-21374605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457592"/>
        <c:crosses val="autoZero"/>
        <c:auto val="1"/>
        <c:lblAlgn val="ctr"/>
        <c:lblOffset val="100"/>
        <c:noMultiLvlLbl val="0"/>
      </c:catAx>
      <c:valAx>
        <c:axId val="-2137457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FA</a:t>
                </a:r>
                <a:r>
                  <a:rPr lang="en-US" baseline="0"/>
                  <a:t> nmol/mg protein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460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TAG!$B$88:$D$88</c:f>
                <c:numCache>
                  <c:formatCode>General</c:formatCode>
                  <c:ptCount val="3"/>
                  <c:pt idx="0">
                    <c:v>0.887066170661862</c:v>
                  </c:pt>
                  <c:pt idx="1">
                    <c:v>4.51869639554265</c:v>
                  </c:pt>
                  <c:pt idx="2">
                    <c:v>2.216180704512365</c:v>
                  </c:pt>
                </c:numCache>
              </c:numRef>
            </c:plus>
            <c:minus>
              <c:numRef>
                <c:f>TAG!$B$88:$D$88</c:f>
                <c:numCache>
                  <c:formatCode>General</c:formatCode>
                  <c:ptCount val="3"/>
                  <c:pt idx="0">
                    <c:v>0.887066170661862</c:v>
                  </c:pt>
                  <c:pt idx="1">
                    <c:v>4.51869639554265</c:v>
                  </c:pt>
                  <c:pt idx="2">
                    <c:v>2.216180704512365</c:v>
                  </c:pt>
                </c:numCache>
              </c:numRef>
            </c:minus>
          </c:errBars>
          <c:cat>
            <c:strRef>
              <c:f>TAG!$B$83:$D$83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TAG!$B$87:$D$87</c:f>
              <c:numCache>
                <c:formatCode>General</c:formatCode>
                <c:ptCount val="3"/>
                <c:pt idx="0">
                  <c:v>22.9304345358265</c:v>
                </c:pt>
                <c:pt idx="1">
                  <c:v>21.42736420865023</c:v>
                </c:pt>
                <c:pt idx="2">
                  <c:v>33.17837688580368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430840"/>
        <c:axId val="-2137427864"/>
      </c:barChart>
      <c:catAx>
        <c:axId val="-213743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427864"/>
        <c:crosses val="autoZero"/>
        <c:auto val="1"/>
        <c:lblAlgn val="ctr"/>
        <c:lblOffset val="100"/>
        <c:noMultiLvlLbl val="0"/>
      </c:catAx>
      <c:valAx>
        <c:axId val="-2137427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430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 in hepa 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FA!$B$75:$D$75</c:f>
                <c:numCache>
                  <c:formatCode>General</c:formatCode>
                  <c:ptCount val="3"/>
                  <c:pt idx="0">
                    <c:v>0.111746478254319</c:v>
                  </c:pt>
                  <c:pt idx="1">
                    <c:v>0.215183851581523</c:v>
                  </c:pt>
                  <c:pt idx="2">
                    <c:v>0.155899694182283</c:v>
                  </c:pt>
                </c:numCache>
              </c:numRef>
            </c:plus>
            <c:minus>
              <c:numRef>
                <c:f>FA!$B$75:$D$75</c:f>
                <c:numCache>
                  <c:formatCode>General</c:formatCode>
                  <c:ptCount val="3"/>
                  <c:pt idx="0">
                    <c:v>0.111746478254319</c:v>
                  </c:pt>
                  <c:pt idx="1">
                    <c:v>0.215183851581523</c:v>
                  </c:pt>
                  <c:pt idx="2">
                    <c:v>0.155899694182283</c:v>
                  </c:pt>
                </c:numCache>
              </c:numRef>
            </c:minus>
          </c:errBars>
          <c:cat>
            <c:strRef>
              <c:f>FA!$B$70:$D$70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FA!$B$74:$D$74</c:f>
              <c:numCache>
                <c:formatCode>General</c:formatCode>
                <c:ptCount val="3"/>
                <c:pt idx="0">
                  <c:v>1.873287017651132</c:v>
                </c:pt>
                <c:pt idx="1">
                  <c:v>2.37662844349297</c:v>
                </c:pt>
                <c:pt idx="2">
                  <c:v>1.958209485204163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394200"/>
        <c:axId val="-2137391224"/>
      </c:barChart>
      <c:catAx>
        <c:axId val="-2137394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391224"/>
        <c:crosses val="autoZero"/>
        <c:auto val="1"/>
        <c:lblAlgn val="ctr"/>
        <c:lblOffset val="100"/>
        <c:noMultiLvlLbl val="0"/>
      </c:catAx>
      <c:valAx>
        <c:axId val="-21373912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FA 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394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TAG!$B$109:$M$109</c:f>
                <c:numCache>
                  <c:formatCode>General</c:formatCode>
                  <c:ptCount val="12"/>
                  <c:pt idx="0">
                    <c:v>23.56123493695392</c:v>
                  </c:pt>
                  <c:pt idx="1">
                    <c:v>1.06231530420213</c:v>
                  </c:pt>
                  <c:pt idx="2">
                    <c:v>0.807045553151872</c:v>
                  </c:pt>
                  <c:pt idx="3">
                    <c:v>9.602623751811823</c:v>
                  </c:pt>
                  <c:pt idx="4">
                    <c:v>6.436717675743783</c:v>
                  </c:pt>
                  <c:pt idx="5">
                    <c:v>2.042105621208654</c:v>
                  </c:pt>
                  <c:pt idx="6">
                    <c:v>2.290754446940648</c:v>
                  </c:pt>
                  <c:pt idx="7">
                    <c:v>0.12746755241816</c:v>
                  </c:pt>
                  <c:pt idx="8">
                    <c:v>7.676252227696159</c:v>
                  </c:pt>
                  <c:pt idx="9">
                    <c:v>3.332420239743961</c:v>
                  </c:pt>
                  <c:pt idx="10">
                    <c:v>13.39177911485615</c:v>
                  </c:pt>
                  <c:pt idx="11">
                    <c:v>9.94063980708691</c:v>
                  </c:pt>
                </c:numCache>
              </c:numRef>
            </c:plus>
            <c:minus>
              <c:numRef>
                <c:f>TAG!$B$109:$M$109</c:f>
                <c:numCache>
                  <c:formatCode>General</c:formatCode>
                  <c:ptCount val="12"/>
                  <c:pt idx="0">
                    <c:v>23.56123493695392</c:v>
                  </c:pt>
                  <c:pt idx="1">
                    <c:v>1.06231530420213</c:v>
                  </c:pt>
                  <c:pt idx="2">
                    <c:v>0.807045553151872</c:v>
                  </c:pt>
                  <c:pt idx="3">
                    <c:v>9.602623751811823</c:v>
                  </c:pt>
                  <c:pt idx="4">
                    <c:v>6.436717675743783</c:v>
                  </c:pt>
                  <c:pt idx="5">
                    <c:v>2.042105621208654</c:v>
                  </c:pt>
                  <c:pt idx="6">
                    <c:v>2.290754446940648</c:v>
                  </c:pt>
                  <c:pt idx="7">
                    <c:v>0.12746755241816</c:v>
                  </c:pt>
                  <c:pt idx="8">
                    <c:v>7.676252227696159</c:v>
                  </c:pt>
                  <c:pt idx="9">
                    <c:v>3.332420239743961</c:v>
                  </c:pt>
                  <c:pt idx="10">
                    <c:v>13.39177911485615</c:v>
                  </c:pt>
                  <c:pt idx="11">
                    <c:v>9.94063980708691</c:v>
                  </c:pt>
                </c:numCache>
              </c:numRef>
            </c:minus>
          </c:errBars>
          <c:cat>
            <c:multiLvlStrRef>
              <c:f>TAG!$B$99:$M$100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shR3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shR3</c:v>
                  </c:pt>
                </c:lvl>
                <c:lvl>
                  <c:pt idx="0">
                    <c:v>Klingmuller 48 hr</c:v>
                  </c:pt>
                  <c:pt idx="3">
                    <c:v>Klingmuller 24 + 48 hr</c:v>
                  </c:pt>
                  <c:pt idx="6">
                    <c:v>Herzig 48 hr</c:v>
                  </c:pt>
                  <c:pt idx="9">
                    <c:v>Herzig 24 + 48 hr</c:v>
                  </c:pt>
                </c:lvl>
              </c:multiLvlStrCache>
            </c:multiLvlStrRef>
          </c:cat>
          <c:val>
            <c:numRef>
              <c:f>TAG!$B$108:$M$108</c:f>
              <c:numCache>
                <c:formatCode>General</c:formatCode>
                <c:ptCount val="12"/>
                <c:pt idx="0">
                  <c:v>120.0346510408505</c:v>
                </c:pt>
                <c:pt idx="1">
                  <c:v>115.5153450596023</c:v>
                </c:pt>
                <c:pt idx="2">
                  <c:v>194.0268662459888</c:v>
                </c:pt>
                <c:pt idx="3">
                  <c:v>74.04287678705968</c:v>
                </c:pt>
                <c:pt idx="4">
                  <c:v>65.49531093005439</c:v>
                </c:pt>
                <c:pt idx="5">
                  <c:v>140.4258882560643</c:v>
                </c:pt>
                <c:pt idx="6">
                  <c:v>66.20274182401474</c:v>
                </c:pt>
                <c:pt idx="7">
                  <c:v>96.77454839931491</c:v>
                </c:pt>
                <c:pt idx="8">
                  <c:v>180.0263316185414</c:v>
                </c:pt>
                <c:pt idx="9">
                  <c:v>91.67357871432309</c:v>
                </c:pt>
                <c:pt idx="10">
                  <c:v>85.01896211318783</c:v>
                </c:pt>
                <c:pt idx="11">
                  <c:v>100.0495754587588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354680"/>
        <c:axId val="-2137351704"/>
      </c:barChart>
      <c:catAx>
        <c:axId val="-2137354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351704"/>
        <c:crosses val="autoZero"/>
        <c:auto val="1"/>
        <c:lblAlgn val="ctr"/>
        <c:lblOffset val="100"/>
        <c:noMultiLvlLbl val="0"/>
      </c:catAx>
      <c:valAx>
        <c:axId val="-2137351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3546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(Sheet1!$F$9;Sheet1!$F$12;Sheet1!$F$15;Sheet1!$F$18)</c:f>
                <c:numCache>
                  <c:formatCode>General</c:formatCode>
                  <c:ptCount val="4"/>
                  <c:pt idx="0">
                    <c:v>2088.15277263159</c:v>
                  </c:pt>
                  <c:pt idx="1">
                    <c:v>2200.496080432753</c:v>
                  </c:pt>
                  <c:pt idx="2">
                    <c:v>2247.266953455464</c:v>
                  </c:pt>
                  <c:pt idx="3">
                    <c:v>804.510248039348</c:v>
                  </c:pt>
                </c:numCache>
              </c:numRef>
            </c:plus>
            <c:minus>
              <c:numRef>
                <c:f>(Sheet1!$F$9;Sheet1!$F$12;Sheet1!$F$15;Sheet1!$F$18)</c:f>
                <c:numCache>
                  <c:formatCode>General</c:formatCode>
                  <c:ptCount val="4"/>
                  <c:pt idx="0">
                    <c:v>2088.15277263159</c:v>
                  </c:pt>
                  <c:pt idx="1">
                    <c:v>2200.496080432753</c:v>
                  </c:pt>
                  <c:pt idx="2">
                    <c:v>2247.266953455464</c:v>
                  </c:pt>
                  <c:pt idx="3">
                    <c:v>804.510248039348</c:v>
                  </c:pt>
                </c:numCache>
              </c:numRef>
            </c:minus>
          </c:errBars>
          <c:cat>
            <c:multiLvlStrRef>
              <c:f>(Sheet1!$A$9:$B$9;Sheet1!$A$12:$B$12;Sheet1!$A$15:$B$15;Sheet1!$A$18:$B$18)</c:f>
              <c:multiLvlStrCache>
                <c:ptCount val="4"/>
                <c:lvl>
                  <c:pt idx="0">
                    <c:v>100NC</c:v>
                  </c:pt>
                  <c:pt idx="1">
                    <c:v>100shR</c:v>
                  </c:pt>
                  <c:pt idx="2">
                    <c:v>200NC</c:v>
                  </c:pt>
                  <c:pt idx="3">
                    <c:v>200shR</c:v>
                  </c:pt>
                </c:lvl>
                <c:lvl>
                  <c:pt idx="0">
                    <c:v>Hepa 1-6</c:v>
                  </c:pt>
                  <c:pt idx="1">
                    <c:v>Hepa 1-6</c:v>
                  </c:pt>
                  <c:pt idx="2">
                    <c:v>Hepa 1c1</c:v>
                  </c:pt>
                  <c:pt idx="3">
                    <c:v>Hepa 1c1</c:v>
                  </c:pt>
                </c:lvl>
              </c:multiLvlStrCache>
            </c:multiLvlStrRef>
          </c:cat>
          <c:val>
            <c:numRef>
              <c:f>(Sheet1!$E$9;Sheet1!$E$12;Sheet1!$E$15;Sheet1!$E$18)</c:f>
              <c:numCache>
                <c:formatCode>General</c:formatCode>
                <c:ptCount val="4"/>
                <c:pt idx="0">
                  <c:v>13596.146</c:v>
                </c:pt>
                <c:pt idx="1">
                  <c:v>13318.024</c:v>
                </c:pt>
                <c:pt idx="2">
                  <c:v>12608.139</c:v>
                </c:pt>
                <c:pt idx="3">
                  <c:v>14114.16933333333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890136"/>
        <c:axId val="-2143887160"/>
      </c:barChart>
      <c:catAx>
        <c:axId val="-21438901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3887160"/>
        <c:crosses val="autoZero"/>
        <c:auto val="1"/>
        <c:lblAlgn val="ctr"/>
        <c:lblOffset val="100"/>
        <c:noMultiLvlLbl val="0"/>
      </c:catAx>
      <c:valAx>
        <c:axId val="-21438871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3890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PBS</c:v>
          </c:tx>
          <c:invertIfNegative val="0"/>
          <c:errBars>
            <c:errBarType val="both"/>
            <c:errValType val="cust"/>
            <c:noEndCap val="0"/>
            <c:plus>
              <c:numRef>
                <c:f>(Sheet1!$H$5,Sheet1!$H$11)</c:f>
                <c:numCache>
                  <c:formatCode>General</c:formatCode>
                  <c:ptCount val="2"/>
                  <c:pt idx="0">
                    <c:v>0.0116300788664826</c:v>
                  </c:pt>
                  <c:pt idx="1">
                    <c:v>0.0346667292253187</c:v>
                  </c:pt>
                </c:numCache>
              </c:numRef>
            </c:plus>
            <c:minus>
              <c:numRef>
                <c:f>(Sheet1!$H$5,Sheet1!$H$11)</c:f>
                <c:numCache>
                  <c:formatCode>General</c:formatCode>
                  <c:ptCount val="2"/>
                  <c:pt idx="0">
                    <c:v>0.0116300788664826</c:v>
                  </c:pt>
                  <c:pt idx="1">
                    <c:v>0.0346667292253187</c:v>
                  </c:pt>
                </c:numCache>
              </c:numRef>
            </c:minus>
          </c:errBars>
          <c:cat>
            <c:strRef>
              <c:f>(Sheet1!$A$5,Sheet1!$A$11)</c:f>
              <c:strCache>
                <c:ptCount val="2"/>
                <c:pt idx="0">
                  <c:v>-</c:v>
                </c:pt>
                <c:pt idx="1">
                  <c:v>FCS</c:v>
                </c:pt>
              </c:strCache>
            </c:strRef>
          </c:cat>
          <c:val>
            <c:numRef>
              <c:f>(Sheet1!$G$5,Sheet1!$G$11)</c:f>
              <c:numCache>
                <c:formatCode>General</c:formatCode>
                <c:ptCount val="2"/>
                <c:pt idx="0">
                  <c:v>1.0</c:v>
                </c:pt>
                <c:pt idx="1">
                  <c:v>1.50260897686225</c:v>
                </c:pt>
              </c:numCache>
            </c:numRef>
          </c:val>
        </c:ser>
        <c:ser>
          <c:idx val="1"/>
          <c:order val="1"/>
          <c:tx>
            <c:v>NC</c:v>
          </c:tx>
          <c:invertIfNegative val="0"/>
          <c:errBars>
            <c:errBarType val="both"/>
            <c:errValType val="cust"/>
            <c:noEndCap val="0"/>
            <c:plus>
              <c:numRef>
                <c:f>(Sheet1!$H$7,Sheet1!$H$13)</c:f>
                <c:numCache>
                  <c:formatCode>General</c:formatCode>
                  <c:ptCount val="2"/>
                  <c:pt idx="0">
                    <c:v>0.143059587639028</c:v>
                  </c:pt>
                  <c:pt idx="1">
                    <c:v>0.170821237504969</c:v>
                  </c:pt>
                </c:numCache>
              </c:numRef>
            </c:plus>
            <c:minus>
              <c:numRef>
                <c:f>(Sheet1!$H$7,Sheet1!$H$13)</c:f>
                <c:numCache>
                  <c:formatCode>General</c:formatCode>
                  <c:ptCount val="2"/>
                  <c:pt idx="0">
                    <c:v>0.143059587639028</c:v>
                  </c:pt>
                  <c:pt idx="1">
                    <c:v>0.170821237504969</c:v>
                  </c:pt>
                </c:numCache>
              </c:numRef>
            </c:minus>
          </c:errBars>
          <c:val>
            <c:numRef>
              <c:f>(Sheet1!$G$7,Sheet1!$G$13)</c:f>
              <c:numCache>
                <c:formatCode>General</c:formatCode>
                <c:ptCount val="2"/>
                <c:pt idx="0">
                  <c:v>0.667567384395787</c:v>
                </c:pt>
                <c:pt idx="1">
                  <c:v>1.417622563613689</c:v>
                </c:pt>
              </c:numCache>
            </c:numRef>
          </c:val>
        </c:ser>
        <c:ser>
          <c:idx val="2"/>
          <c:order val="2"/>
          <c:tx>
            <c:v>shR3</c:v>
          </c:tx>
          <c:invertIfNegative val="0"/>
          <c:errBars>
            <c:errBarType val="both"/>
            <c:errValType val="cust"/>
            <c:noEndCap val="0"/>
            <c:plus>
              <c:numRef>
                <c:f>(Sheet1!$H$9,Sheet1!$H$15)</c:f>
                <c:numCache>
                  <c:formatCode>General</c:formatCode>
                  <c:ptCount val="2"/>
                  <c:pt idx="0">
                    <c:v>0.136457696037881</c:v>
                  </c:pt>
                  <c:pt idx="1">
                    <c:v>0.181663165853491</c:v>
                  </c:pt>
                </c:numCache>
              </c:numRef>
            </c:plus>
            <c:minus>
              <c:numRef>
                <c:f>(Sheet1!$H$9,Sheet1!$H$15)</c:f>
                <c:numCache>
                  <c:formatCode>General</c:formatCode>
                  <c:ptCount val="2"/>
                  <c:pt idx="0">
                    <c:v>0.136457696037881</c:v>
                  </c:pt>
                  <c:pt idx="1">
                    <c:v>0.181663165853491</c:v>
                  </c:pt>
                </c:numCache>
              </c:numRef>
            </c:minus>
          </c:errBars>
          <c:val>
            <c:numRef>
              <c:f>(Sheet1!$G$9,Sheet1!$G$15)</c:f>
              <c:numCache>
                <c:formatCode>General</c:formatCode>
                <c:ptCount val="2"/>
                <c:pt idx="0">
                  <c:v>0.915388501122016</c:v>
                </c:pt>
                <c:pt idx="1">
                  <c:v>1.580443098338534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230216"/>
        <c:axId val="-2140227128"/>
      </c:barChart>
      <c:catAx>
        <c:axId val="-21402302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227128"/>
        <c:crosses val="autoZero"/>
        <c:auto val="1"/>
        <c:lblAlgn val="ctr"/>
        <c:lblOffset val="100"/>
        <c:noMultiLvlLbl val="0"/>
      </c:catAx>
      <c:valAx>
        <c:axId val="-2140227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02302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Fasted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('2006.12.20.csv'!$R$150,'2006.12.20.csv'!$R$152)</c:f>
                <c:numCache>
                  <c:formatCode>General</c:formatCode>
                  <c:ptCount val="2"/>
                  <c:pt idx="0">
                    <c:v>0.215565725963712</c:v>
                  </c:pt>
                  <c:pt idx="1">
                    <c:v>0.37422192980298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('2006.12.20.csv'!$Q$150,'2006.12.20.csv'!$Q$152)</c:f>
              <c:numCache>
                <c:formatCode>0.00</c:formatCode>
                <c:ptCount val="2"/>
                <c:pt idx="0">
                  <c:v>1.074716910446666</c:v>
                </c:pt>
                <c:pt idx="1">
                  <c:v>1.351377697351987</c:v>
                </c:pt>
              </c:numCache>
            </c:numRef>
          </c:val>
        </c:ser>
        <c:ser>
          <c:idx val="1"/>
          <c:order val="1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('2006.12.20.csv'!$R$151,'2006.12.20.csv'!$R$153)</c:f>
                <c:numCache>
                  <c:formatCode>General</c:formatCode>
                  <c:ptCount val="2"/>
                  <c:pt idx="0">
                    <c:v>0.655646939756521</c:v>
                  </c:pt>
                  <c:pt idx="1">
                    <c:v>1.283935417746543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('2006.12.20.csv'!$Q$151,'2006.12.20.csv'!$Q$153)</c:f>
              <c:numCache>
                <c:formatCode>0.00</c:formatCode>
                <c:ptCount val="2"/>
                <c:pt idx="0">
                  <c:v>2.809116797464608</c:v>
                </c:pt>
                <c:pt idx="1">
                  <c:v>2.023865195415877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286456"/>
        <c:axId val="-2142283544"/>
      </c:barChart>
      <c:catAx>
        <c:axId val="-21422864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283544"/>
        <c:crosses val="autoZero"/>
        <c:auto val="1"/>
        <c:lblAlgn val="ctr"/>
        <c:lblOffset val="100"/>
        <c:noMultiLvlLbl val="0"/>
      </c:catAx>
      <c:valAx>
        <c:axId val="-21422835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2864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GPAT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'2006.12.20.csv'!$D$115:$D$120</c:f>
                <c:numCache>
                  <c:formatCode>General</c:formatCode>
                  <c:ptCount val="6"/>
                  <c:pt idx="0">
                    <c:v>0.0293657626646017</c:v>
                  </c:pt>
                  <c:pt idx="1">
                    <c:v>0.071209949326583</c:v>
                  </c:pt>
                  <c:pt idx="2">
                    <c:v>0.00826202352365262</c:v>
                  </c:pt>
                  <c:pt idx="3">
                    <c:v>0.163713752183472</c:v>
                  </c:pt>
                  <c:pt idx="4">
                    <c:v>0.0274613687379827</c:v>
                  </c:pt>
                  <c:pt idx="5">
                    <c:v>0.0299973003767581</c:v>
                  </c:pt>
                </c:numCache>
              </c:numRef>
            </c:plus>
            <c:minus>
              <c:numRef>
                <c:f>'2006.12.20.csv'!$D$115:$D$120</c:f>
                <c:numCache>
                  <c:formatCode>General</c:formatCode>
                  <c:ptCount val="6"/>
                  <c:pt idx="0">
                    <c:v>0.0293657626646017</c:v>
                  </c:pt>
                  <c:pt idx="1">
                    <c:v>0.071209949326583</c:v>
                  </c:pt>
                  <c:pt idx="2">
                    <c:v>0.00826202352365262</c:v>
                  </c:pt>
                  <c:pt idx="3">
                    <c:v>0.163713752183472</c:v>
                  </c:pt>
                  <c:pt idx="4">
                    <c:v>0.0274613687379827</c:v>
                  </c:pt>
                  <c:pt idx="5">
                    <c:v>0.0299973003767581</c:v>
                  </c:pt>
                </c:numCache>
              </c:numRef>
            </c:minus>
          </c:errBars>
          <c:cat>
            <c:multiLvlStrRef>
              <c:f>'2006.12.20.csv'!$A$115:$B$120</c:f>
              <c:multiLvlStrCache>
                <c:ptCount val="6"/>
                <c:lvl>
                  <c:pt idx="0">
                    <c:v>NC</c:v>
                  </c:pt>
                  <c:pt idx="1">
                    <c:v>shR3</c:v>
                  </c:pt>
                  <c:pt idx="2">
                    <c:v>NC</c:v>
                  </c:pt>
                  <c:pt idx="3">
                    <c:v>shR3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Klingmuller</c:v>
                  </c:pt>
                  <c:pt idx="2">
                    <c:v>Herzig</c:v>
                  </c:pt>
                  <c:pt idx="4">
                    <c:v>Hepa 1-6</c:v>
                  </c:pt>
                </c:lvl>
              </c:multiLvlStrCache>
            </c:multiLvlStrRef>
          </c:cat>
          <c:val>
            <c:numRef>
              <c:f>'2006.12.20.csv'!$C$115:$C$120</c:f>
              <c:numCache>
                <c:formatCode>General</c:formatCode>
                <c:ptCount val="6"/>
                <c:pt idx="0">
                  <c:v>1.0</c:v>
                </c:pt>
                <c:pt idx="1">
                  <c:v>1.53306246403682</c:v>
                </c:pt>
                <c:pt idx="2">
                  <c:v>0.599864117804258</c:v>
                </c:pt>
                <c:pt idx="3">
                  <c:v>0.996978834190921</c:v>
                </c:pt>
                <c:pt idx="4">
                  <c:v>0.374519225796016</c:v>
                </c:pt>
                <c:pt idx="5">
                  <c:v>0.653710104289049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313848"/>
        <c:axId val="-2143310872"/>
      </c:barChart>
      <c:catAx>
        <c:axId val="-2143313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3310872"/>
        <c:crosses val="autoZero"/>
        <c:auto val="1"/>
        <c:lblAlgn val="ctr"/>
        <c:lblOffset val="100"/>
        <c:noMultiLvlLbl val="0"/>
      </c:catAx>
      <c:valAx>
        <c:axId val="-2143310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3313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ACLY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'2006.12.20.csv'!$F$115:$F$120</c:f>
                <c:numCache>
                  <c:formatCode>General</c:formatCode>
                  <c:ptCount val="6"/>
                  <c:pt idx="0">
                    <c:v>0.149673225480348</c:v>
                  </c:pt>
                  <c:pt idx="1">
                    <c:v>0.155937720496341</c:v>
                  </c:pt>
                  <c:pt idx="2">
                    <c:v>0.00892972012214599</c:v>
                  </c:pt>
                  <c:pt idx="3">
                    <c:v>0.0979229920019186</c:v>
                  </c:pt>
                  <c:pt idx="4">
                    <c:v>0.0889588401597344</c:v>
                  </c:pt>
                  <c:pt idx="5">
                    <c:v>0.522175339863313</c:v>
                  </c:pt>
                </c:numCache>
              </c:numRef>
            </c:plus>
            <c:minus>
              <c:numRef>
                <c:f>'2006.12.20.csv'!$F$115:$F$120</c:f>
                <c:numCache>
                  <c:formatCode>General</c:formatCode>
                  <c:ptCount val="6"/>
                  <c:pt idx="0">
                    <c:v>0.149673225480348</c:v>
                  </c:pt>
                  <c:pt idx="1">
                    <c:v>0.155937720496341</c:v>
                  </c:pt>
                  <c:pt idx="2">
                    <c:v>0.00892972012214599</c:v>
                  </c:pt>
                  <c:pt idx="3">
                    <c:v>0.0979229920019186</c:v>
                  </c:pt>
                  <c:pt idx="4">
                    <c:v>0.0889588401597344</c:v>
                  </c:pt>
                  <c:pt idx="5">
                    <c:v>0.522175339863313</c:v>
                  </c:pt>
                </c:numCache>
              </c:numRef>
            </c:minus>
          </c:errBars>
          <c:cat>
            <c:multiLvlStrRef>
              <c:f>'2006.12.20.csv'!$A$115:$B$120</c:f>
              <c:multiLvlStrCache>
                <c:ptCount val="6"/>
                <c:lvl>
                  <c:pt idx="0">
                    <c:v>NC</c:v>
                  </c:pt>
                  <c:pt idx="1">
                    <c:v>shR3</c:v>
                  </c:pt>
                  <c:pt idx="2">
                    <c:v>NC</c:v>
                  </c:pt>
                  <c:pt idx="3">
                    <c:v>shR3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Klingmuller</c:v>
                  </c:pt>
                  <c:pt idx="2">
                    <c:v>Herzig</c:v>
                  </c:pt>
                  <c:pt idx="4">
                    <c:v>Hepa 1-6</c:v>
                  </c:pt>
                </c:lvl>
              </c:multiLvlStrCache>
            </c:multiLvlStrRef>
          </c:cat>
          <c:val>
            <c:numRef>
              <c:f>'2006.12.20.csv'!$E$115:$E$120</c:f>
              <c:numCache>
                <c:formatCode>General</c:formatCode>
                <c:ptCount val="6"/>
                <c:pt idx="0">
                  <c:v>1.0</c:v>
                </c:pt>
                <c:pt idx="1">
                  <c:v>2.533590240185738</c:v>
                </c:pt>
                <c:pt idx="2">
                  <c:v>1.124074834319273</c:v>
                </c:pt>
                <c:pt idx="3">
                  <c:v>2.316688381659433</c:v>
                </c:pt>
                <c:pt idx="4">
                  <c:v>1.414468571136065</c:v>
                </c:pt>
                <c:pt idx="5">
                  <c:v>3.603259931863762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300168"/>
        <c:axId val="-2137297192"/>
      </c:barChart>
      <c:catAx>
        <c:axId val="-2137300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297192"/>
        <c:crosses val="autoZero"/>
        <c:auto val="1"/>
        <c:lblAlgn val="ctr"/>
        <c:lblOffset val="100"/>
        <c:noMultiLvlLbl val="0"/>
      </c:catAx>
      <c:valAx>
        <c:axId val="-2137297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3001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Slc25a1(Citrate</a:t>
            </a:r>
            <a:r>
              <a:rPr lang="en-US" baseline="0"/>
              <a:t> Transporter)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'2006.12.20.csv'!$T$103:$T$108</c:f>
                <c:numCache>
                  <c:formatCode>General</c:formatCode>
                  <c:ptCount val="6"/>
                  <c:pt idx="0">
                    <c:v>0.11705868134606</c:v>
                  </c:pt>
                  <c:pt idx="1">
                    <c:v>0.0516493885596958</c:v>
                  </c:pt>
                  <c:pt idx="2">
                    <c:v>0.0240400624243182</c:v>
                  </c:pt>
                  <c:pt idx="3">
                    <c:v>0.0878245012260221</c:v>
                  </c:pt>
                  <c:pt idx="4">
                    <c:v>0.0376771230941665</c:v>
                  </c:pt>
                  <c:pt idx="5">
                    <c:v>0.127914147843538</c:v>
                  </c:pt>
                </c:numCache>
              </c:numRef>
            </c:plus>
            <c:minus>
              <c:numRef>
                <c:f>'2006.12.20.csv'!$T$103:$T$108</c:f>
                <c:numCache>
                  <c:formatCode>General</c:formatCode>
                  <c:ptCount val="6"/>
                  <c:pt idx="0">
                    <c:v>0.11705868134606</c:v>
                  </c:pt>
                  <c:pt idx="1">
                    <c:v>0.0516493885596958</c:v>
                  </c:pt>
                  <c:pt idx="2">
                    <c:v>0.0240400624243182</c:v>
                  </c:pt>
                  <c:pt idx="3">
                    <c:v>0.0878245012260221</c:v>
                  </c:pt>
                  <c:pt idx="4">
                    <c:v>0.0376771230941665</c:v>
                  </c:pt>
                  <c:pt idx="5">
                    <c:v>0.127914147843538</c:v>
                  </c:pt>
                </c:numCache>
              </c:numRef>
            </c:minus>
          </c:errBars>
          <c:cat>
            <c:multiLvlStrRef>
              <c:f>'2006.12.20.csv'!$A$103:$B$108</c:f>
              <c:multiLvlStrCache>
                <c:ptCount val="6"/>
                <c:lvl>
                  <c:pt idx="0">
                    <c:v>NC</c:v>
                  </c:pt>
                  <c:pt idx="1">
                    <c:v>shR3</c:v>
                  </c:pt>
                  <c:pt idx="2">
                    <c:v>NC</c:v>
                  </c:pt>
                  <c:pt idx="3">
                    <c:v>shR3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Klingmuller</c:v>
                  </c:pt>
                  <c:pt idx="2">
                    <c:v>Herzig</c:v>
                  </c:pt>
                  <c:pt idx="4">
                    <c:v>Hepa 1-6</c:v>
                  </c:pt>
                </c:lvl>
              </c:multiLvlStrCache>
            </c:multiLvlStrRef>
          </c:cat>
          <c:val>
            <c:numRef>
              <c:f>'2006.12.20.csv'!$S$103:$S$108</c:f>
              <c:numCache>
                <c:formatCode>General</c:formatCode>
                <c:ptCount val="6"/>
                <c:pt idx="0">
                  <c:v>1.0</c:v>
                </c:pt>
                <c:pt idx="1">
                  <c:v>1.49349983127031</c:v>
                </c:pt>
                <c:pt idx="2">
                  <c:v>1.314443803744222</c:v>
                </c:pt>
                <c:pt idx="3">
                  <c:v>1.602069302895206</c:v>
                </c:pt>
                <c:pt idx="4">
                  <c:v>0.579160535085511</c:v>
                </c:pt>
                <c:pt idx="5">
                  <c:v>1.256874571475551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262408"/>
        <c:axId val="-2137259432"/>
      </c:barChart>
      <c:catAx>
        <c:axId val="-2137262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259432"/>
        <c:crosses val="autoZero"/>
        <c:auto val="1"/>
        <c:lblAlgn val="ctr"/>
        <c:lblOffset val="100"/>
        <c:noMultiLvlLbl val="0"/>
      </c:catAx>
      <c:valAx>
        <c:axId val="-2137259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262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DGAT2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'2006.12.20.csv'!$P$103:$P$108</c:f>
                <c:numCache>
                  <c:formatCode>General</c:formatCode>
                  <c:ptCount val="6"/>
                  <c:pt idx="0">
                    <c:v>0.115497588549127</c:v>
                  </c:pt>
                  <c:pt idx="1">
                    <c:v>0.0231143681345435</c:v>
                  </c:pt>
                  <c:pt idx="2">
                    <c:v>0.0254868409635279</c:v>
                  </c:pt>
                  <c:pt idx="3">
                    <c:v>0.0198045296280005</c:v>
                  </c:pt>
                  <c:pt idx="4">
                    <c:v>0.00172114480270223</c:v>
                  </c:pt>
                  <c:pt idx="5">
                    <c:v>0.00355650842034903</c:v>
                  </c:pt>
                </c:numCache>
              </c:numRef>
            </c:plus>
            <c:minus>
              <c:numRef>
                <c:f>'2006.12.20.csv'!$P$103:$P$108</c:f>
                <c:numCache>
                  <c:formatCode>General</c:formatCode>
                  <c:ptCount val="6"/>
                  <c:pt idx="0">
                    <c:v>0.115497588549127</c:v>
                  </c:pt>
                  <c:pt idx="1">
                    <c:v>0.0231143681345435</c:v>
                  </c:pt>
                  <c:pt idx="2">
                    <c:v>0.0254868409635279</c:v>
                  </c:pt>
                  <c:pt idx="3">
                    <c:v>0.0198045296280005</c:v>
                  </c:pt>
                  <c:pt idx="4">
                    <c:v>0.00172114480270223</c:v>
                  </c:pt>
                  <c:pt idx="5">
                    <c:v>0.00355650842034903</c:v>
                  </c:pt>
                </c:numCache>
              </c:numRef>
            </c:minus>
          </c:errBars>
          <c:cat>
            <c:multiLvlStrRef>
              <c:f>'2006.12.20.csv'!$A$103:$B$108</c:f>
              <c:multiLvlStrCache>
                <c:ptCount val="6"/>
                <c:lvl>
                  <c:pt idx="0">
                    <c:v>NC</c:v>
                  </c:pt>
                  <c:pt idx="1">
                    <c:v>shR3</c:v>
                  </c:pt>
                  <c:pt idx="2">
                    <c:v>NC</c:v>
                  </c:pt>
                  <c:pt idx="3">
                    <c:v>shR3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Klingmuller</c:v>
                  </c:pt>
                  <c:pt idx="2">
                    <c:v>Herzig</c:v>
                  </c:pt>
                  <c:pt idx="4">
                    <c:v>Hepa 1-6</c:v>
                  </c:pt>
                </c:lvl>
              </c:multiLvlStrCache>
            </c:multiLvlStrRef>
          </c:cat>
          <c:val>
            <c:numRef>
              <c:f>'2006.12.20.csv'!$O$103:$O$108</c:f>
              <c:numCache>
                <c:formatCode>General</c:formatCode>
                <c:ptCount val="6"/>
                <c:pt idx="0">
                  <c:v>1.0</c:v>
                </c:pt>
                <c:pt idx="1">
                  <c:v>1.552660986890745</c:v>
                </c:pt>
                <c:pt idx="2">
                  <c:v>0.912697637590823</c:v>
                </c:pt>
                <c:pt idx="3">
                  <c:v>1.42289706485631</c:v>
                </c:pt>
                <c:pt idx="4">
                  <c:v>0.0412448327525486</c:v>
                </c:pt>
                <c:pt idx="5">
                  <c:v>0.0822705260504361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225352"/>
        <c:axId val="-2137222376"/>
      </c:barChart>
      <c:catAx>
        <c:axId val="-2137225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222376"/>
        <c:crossesAt val="0.0"/>
        <c:auto val="1"/>
        <c:lblAlgn val="ctr"/>
        <c:lblOffset val="100"/>
        <c:noMultiLvlLbl val="0"/>
      </c:catAx>
      <c:valAx>
        <c:axId val="-2137222376"/>
        <c:scaling>
          <c:orientation val="minMax"/>
          <c:min val="0.0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2253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v>- Sterol</c:v>
          </c:tx>
          <c:invertIfNegative val="0"/>
          <c:errBars>
            <c:errBarType val="both"/>
            <c:errValType val="cust"/>
            <c:noEndCap val="0"/>
            <c:plus>
              <c:numRef>
                <c:f>'20120321 Luciferase pSRE with P'!$B$37:$M$37</c:f>
                <c:numCache>
                  <c:formatCode>General</c:formatCode>
                  <c:ptCount val="12"/>
                  <c:pt idx="0">
                    <c:v>0.0337848507790778</c:v>
                  </c:pt>
                  <c:pt idx="1">
                    <c:v>0.0333286562770853</c:v>
                  </c:pt>
                  <c:pt idx="2">
                    <c:v>0.0523751168719117</c:v>
                  </c:pt>
                  <c:pt idx="3">
                    <c:v>0.139362467968689</c:v>
                  </c:pt>
                  <c:pt idx="4">
                    <c:v>0.0576614754575818</c:v>
                  </c:pt>
                  <c:pt idx="5">
                    <c:v>0.0581420727028363</c:v>
                  </c:pt>
                  <c:pt idx="6">
                    <c:v>0.394776826294778</c:v>
                  </c:pt>
                  <c:pt idx="7">
                    <c:v>0.206217714096098</c:v>
                  </c:pt>
                  <c:pt idx="8">
                    <c:v>0.342639753931479</c:v>
                  </c:pt>
                  <c:pt idx="9">
                    <c:v>0.741676373336776</c:v>
                  </c:pt>
                  <c:pt idx="10">
                    <c:v>0.476642164596367</c:v>
                  </c:pt>
                  <c:pt idx="11">
                    <c:v>0.604210168651674</c:v>
                  </c:pt>
                </c:numCache>
              </c:numRef>
            </c:plus>
            <c:minus>
              <c:numRef>
                <c:f>'20120321 Luciferase pSRE with P'!$B$37:$M$37</c:f>
                <c:numCache>
                  <c:formatCode>General</c:formatCode>
                  <c:ptCount val="12"/>
                  <c:pt idx="0">
                    <c:v>0.0337848507790778</c:v>
                  </c:pt>
                  <c:pt idx="1">
                    <c:v>0.0333286562770853</c:v>
                  </c:pt>
                  <c:pt idx="2">
                    <c:v>0.0523751168719117</c:v>
                  </c:pt>
                  <c:pt idx="3">
                    <c:v>0.139362467968689</c:v>
                  </c:pt>
                  <c:pt idx="4">
                    <c:v>0.0576614754575818</c:v>
                  </c:pt>
                  <c:pt idx="5">
                    <c:v>0.0581420727028363</c:v>
                  </c:pt>
                  <c:pt idx="6">
                    <c:v>0.394776826294778</c:v>
                  </c:pt>
                  <c:pt idx="7">
                    <c:v>0.206217714096098</c:v>
                  </c:pt>
                  <c:pt idx="8">
                    <c:v>0.342639753931479</c:v>
                  </c:pt>
                  <c:pt idx="9">
                    <c:v>0.741676373336776</c:v>
                  </c:pt>
                  <c:pt idx="10">
                    <c:v>0.476642164596367</c:v>
                  </c:pt>
                  <c:pt idx="11">
                    <c:v>0.604210168651674</c:v>
                  </c:pt>
                </c:numCache>
              </c:numRef>
            </c:minus>
          </c:errBars>
          <c:cat>
            <c:multiLvlStrRef>
              <c:f>'20120321 Luciferase pSRE with P'!$B$25:$M$26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shR3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shR3</c:v>
                  </c:pt>
                </c:lvl>
                <c:lvl>
                  <c:pt idx="0">
                    <c:v>5:1</c:v>
                  </c:pt>
                  <c:pt idx="3">
                    <c:v>10:1</c:v>
                  </c:pt>
                  <c:pt idx="6">
                    <c:v>50:1</c:v>
                  </c:pt>
                  <c:pt idx="9">
                    <c:v>100:1</c:v>
                  </c:pt>
                </c:lvl>
              </c:multiLvlStrCache>
            </c:multiLvlStrRef>
          </c:cat>
          <c:val>
            <c:numRef>
              <c:f>'20120321 Luciferase pSRE with P'!$B$36:$M$36</c:f>
              <c:numCache>
                <c:formatCode>General</c:formatCode>
                <c:ptCount val="12"/>
                <c:pt idx="0">
                  <c:v>0.122274029313895</c:v>
                </c:pt>
                <c:pt idx="1">
                  <c:v>0.146958255126945</c:v>
                </c:pt>
                <c:pt idx="2">
                  <c:v>0.152849798186121</c:v>
                </c:pt>
                <c:pt idx="3">
                  <c:v>0.465306508080733</c:v>
                </c:pt>
                <c:pt idx="4">
                  <c:v>0.374005737403185</c:v>
                </c:pt>
                <c:pt idx="5">
                  <c:v>0.324429233469276</c:v>
                </c:pt>
                <c:pt idx="6">
                  <c:v>1.687412083113817</c:v>
                </c:pt>
                <c:pt idx="7">
                  <c:v>1.686377819929757</c:v>
                </c:pt>
                <c:pt idx="8">
                  <c:v>1.906205195240063</c:v>
                </c:pt>
                <c:pt idx="9">
                  <c:v>4.392958848100191</c:v>
                </c:pt>
                <c:pt idx="10">
                  <c:v>3.510079383357682</c:v>
                </c:pt>
                <c:pt idx="11">
                  <c:v>3.231445117418756</c:v>
                </c:pt>
              </c:numCache>
            </c:numRef>
          </c:val>
        </c:ser>
        <c:ser>
          <c:idx val="0"/>
          <c:order val="0"/>
          <c:tx>
            <c:v>+ Sterol</c:v>
          </c:tx>
          <c:invertIfNegative val="0"/>
          <c:errBars>
            <c:errBarType val="both"/>
            <c:errValType val="cust"/>
            <c:noEndCap val="0"/>
            <c:plus>
              <c:numRef>
                <c:f>'20120321 Luciferase pSRE with P'!$B$40:$M$40</c:f>
                <c:numCache>
                  <c:formatCode>General</c:formatCode>
                  <c:ptCount val="12"/>
                  <c:pt idx="0">
                    <c:v>0.0168583416644231</c:v>
                  </c:pt>
                  <c:pt idx="1">
                    <c:v>0.0504180339884776</c:v>
                  </c:pt>
                  <c:pt idx="2">
                    <c:v>0.0390638937854225</c:v>
                  </c:pt>
                  <c:pt idx="3">
                    <c:v>0.0344380820506384</c:v>
                  </c:pt>
                  <c:pt idx="4">
                    <c:v>0.0107917657009877</c:v>
                  </c:pt>
                  <c:pt idx="5">
                    <c:v>0.0657095259188121</c:v>
                  </c:pt>
                  <c:pt idx="6">
                    <c:v>0.136440613016598</c:v>
                  </c:pt>
                  <c:pt idx="7">
                    <c:v>0.22926930892679</c:v>
                  </c:pt>
                  <c:pt idx="8">
                    <c:v>0.629648586893063</c:v>
                  </c:pt>
                  <c:pt idx="9">
                    <c:v>0.820138112363139</c:v>
                  </c:pt>
                  <c:pt idx="10">
                    <c:v>0.233662073055636</c:v>
                  </c:pt>
                  <c:pt idx="11">
                    <c:v>0.131547191526058</c:v>
                  </c:pt>
                </c:numCache>
              </c:numRef>
            </c:plus>
            <c:minus>
              <c:numRef>
                <c:f>'20120321 Luciferase pSRE with P'!$B$40:$M$40</c:f>
                <c:numCache>
                  <c:formatCode>General</c:formatCode>
                  <c:ptCount val="12"/>
                  <c:pt idx="0">
                    <c:v>0.0168583416644231</c:v>
                  </c:pt>
                  <c:pt idx="1">
                    <c:v>0.0504180339884776</c:v>
                  </c:pt>
                  <c:pt idx="2">
                    <c:v>0.0390638937854225</c:v>
                  </c:pt>
                  <c:pt idx="3">
                    <c:v>0.0344380820506384</c:v>
                  </c:pt>
                  <c:pt idx="4">
                    <c:v>0.0107917657009877</c:v>
                  </c:pt>
                  <c:pt idx="5">
                    <c:v>0.0657095259188121</c:v>
                  </c:pt>
                  <c:pt idx="6">
                    <c:v>0.136440613016598</c:v>
                  </c:pt>
                  <c:pt idx="7">
                    <c:v>0.22926930892679</c:v>
                  </c:pt>
                  <c:pt idx="8">
                    <c:v>0.629648586893063</c:v>
                  </c:pt>
                  <c:pt idx="9">
                    <c:v>0.820138112363139</c:v>
                  </c:pt>
                  <c:pt idx="10">
                    <c:v>0.233662073055636</c:v>
                  </c:pt>
                  <c:pt idx="11">
                    <c:v>0.131547191526058</c:v>
                  </c:pt>
                </c:numCache>
              </c:numRef>
            </c:minus>
          </c:errBars>
          <c:cat>
            <c:multiLvlStrRef>
              <c:f>'20120321 Luciferase pSRE with P'!$B$25:$M$26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shR3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shR3</c:v>
                  </c:pt>
                </c:lvl>
                <c:lvl>
                  <c:pt idx="0">
                    <c:v>5:1</c:v>
                  </c:pt>
                  <c:pt idx="3">
                    <c:v>10:1</c:v>
                  </c:pt>
                  <c:pt idx="6">
                    <c:v>50:1</c:v>
                  </c:pt>
                  <c:pt idx="9">
                    <c:v>100:1</c:v>
                  </c:pt>
                </c:lvl>
              </c:multiLvlStrCache>
            </c:multiLvlStrRef>
          </c:cat>
          <c:val>
            <c:numRef>
              <c:f>'20120321 Luciferase pSRE with P'!$B$39:$M$39</c:f>
              <c:numCache>
                <c:formatCode>General</c:formatCode>
                <c:ptCount val="12"/>
                <c:pt idx="0">
                  <c:v>0.149363780900317</c:v>
                </c:pt>
                <c:pt idx="1">
                  <c:v>0.15744971201939</c:v>
                </c:pt>
                <c:pt idx="2">
                  <c:v>0.156362325293955</c:v>
                </c:pt>
                <c:pt idx="3">
                  <c:v>0.428946838391084</c:v>
                </c:pt>
                <c:pt idx="4">
                  <c:v>0.3719099656277</c:v>
                </c:pt>
                <c:pt idx="5">
                  <c:v>0.330799671966415</c:v>
                </c:pt>
                <c:pt idx="6">
                  <c:v>1.699421654994086</c:v>
                </c:pt>
                <c:pt idx="7">
                  <c:v>1.834121299665118</c:v>
                </c:pt>
                <c:pt idx="8">
                  <c:v>1.274303391156572</c:v>
                </c:pt>
                <c:pt idx="9">
                  <c:v>5.180479158465164</c:v>
                </c:pt>
                <c:pt idx="10">
                  <c:v>2.710669028824228</c:v>
                </c:pt>
                <c:pt idx="11">
                  <c:v>2.705186032097196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832328"/>
        <c:axId val="2112835304"/>
      </c:barChart>
      <c:catAx>
        <c:axId val="2112832328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835304"/>
        <c:crosses val="autoZero"/>
        <c:auto val="1"/>
        <c:lblAlgn val="ctr"/>
        <c:lblOffset val="100"/>
        <c:noMultiLvlLbl val="0"/>
      </c:catAx>
      <c:valAx>
        <c:axId val="21128353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28323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 Sterol</c:v>
          </c:tx>
          <c:invertIfNegative val="0"/>
          <c:errBars>
            <c:errBarType val="both"/>
            <c:errValType val="cust"/>
            <c:noEndCap val="0"/>
            <c:plus>
              <c:numRef>
                <c:f>'20120402FL.TXT'!$B$41:$J$41</c:f>
                <c:numCache>
                  <c:formatCode>General</c:formatCode>
                  <c:ptCount val="9"/>
                  <c:pt idx="0">
                    <c:v>0.0281600787454625</c:v>
                  </c:pt>
                  <c:pt idx="1">
                    <c:v>0.190280314745785</c:v>
                  </c:pt>
                  <c:pt idx="2">
                    <c:v>0.0708700167557962</c:v>
                  </c:pt>
                  <c:pt idx="3">
                    <c:v>0.55207658755534</c:v>
                  </c:pt>
                  <c:pt idx="4">
                    <c:v>0.149543647549</c:v>
                  </c:pt>
                  <c:pt idx="5">
                    <c:v>0.136195738019736</c:v>
                  </c:pt>
                  <c:pt idx="6">
                    <c:v>0.704449362131289</c:v>
                  </c:pt>
                  <c:pt idx="7">
                    <c:v>0.43499078121986</c:v>
                  </c:pt>
                  <c:pt idx="8">
                    <c:v>0.369632614029206</c:v>
                  </c:pt>
                </c:numCache>
              </c:numRef>
            </c:plus>
            <c:minus>
              <c:numRef>
                <c:f>'20120402FL.TXT'!$B$41:$J$41</c:f>
                <c:numCache>
                  <c:formatCode>General</c:formatCode>
                  <c:ptCount val="9"/>
                  <c:pt idx="0">
                    <c:v>0.0281600787454625</c:v>
                  </c:pt>
                  <c:pt idx="1">
                    <c:v>0.190280314745785</c:v>
                  </c:pt>
                  <c:pt idx="2">
                    <c:v>0.0708700167557962</c:v>
                  </c:pt>
                  <c:pt idx="3">
                    <c:v>0.55207658755534</c:v>
                  </c:pt>
                  <c:pt idx="4">
                    <c:v>0.149543647549</c:v>
                  </c:pt>
                  <c:pt idx="5">
                    <c:v>0.136195738019736</c:v>
                  </c:pt>
                  <c:pt idx="6">
                    <c:v>0.704449362131289</c:v>
                  </c:pt>
                  <c:pt idx="7">
                    <c:v>0.43499078121986</c:v>
                  </c:pt>
                  <c:pt idx="8">
                    <c:v>0.369632614029206</c:v>
                  </c:pt>
                </c:numCache>
              </c:numRef>
            </c:minus>
          </c:errBars>
          <c:cat>
            <c:multiLvlStrRef>
              <c:f>'20120402FL.TXT'!$B$29:$J$30</c:f>
              <c:multiLvlStrCache>
                <c:ptCount val="9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shR3</c:v>
                  </c:pt>
                </c:lvl>
                <c:lvl>
                  <c:pt idx="0">
                    <c:v>1</c:v>
                  </c:pt>
                  <c:pt idx="3">
                    <c:v>1/3</c:v>
                  </c:pt>
                  <c:pt idx="6">
                    <c:v>1/10</c:v>
                  </c:pt>
                </c:lvl>
              </c:multiLvlStrCache>
            </c:multiLvlStrRef>
          </c:cat>
          <c:val>
            <c:numRef>
              <c:f>'20120402FL.TXT'!$B$40:$J$40</c:f>
              <c:numCache>
                <c:formatCode>General</c:formatCode>
                <c:ptCount val="9"/>
                <c:pt idx="0">
                  <c:v>0.713058619279364</c:v>
                </c:pt>
                <c:pt idx="1">
                  <c:v>1.007531333196151</c:v>
                </c:pt>
                <c:pt idx="2">
                  <c:v>1.111769308989502</c:v>
                </c:pt>
                <c:pt idx="3">
                  <c:v>1.782212719470636</c:v>
                </c:pt>
                <c:pt idx="4">
                  <c:v>1.818604296857687</c:v>
                </c:pt>
                <c:pt idx="5">
                  <c:v>2.028138682090426</c:v>
                </c:pt>
                <c:pt idx="6">
                  <c:v>2.416104330793404</c:v>
                </c:pt>
                <c:pt idx="7">
                  <c:v>0.951138777745333</c:v>
                </c:pt>
                <c:pt idx="8">
                  <c:v>1.550189824907394</c:v>
                </c:pt>
              </c:numCache>
            </c:numRef>
          </c:val>
        </c:ser>
        <c:ser>
          <c:idx val="1"/>
          <c:order val="1"/>
          <c:tx>
            <c:v>+ Sterol</c:v>
          </c:tx>
          <c:invertIfNegative val="0"/>
          <c:errBars>
            <c:errBarType val="both"/>
            <c:errValType val="cust"/>
            <c:noEndCap val="0"/>
            <c:plus>
              <c:numRef>
                <c:f>'20120402FL.TXT'!$B$44:$J$44</c:f>
                <c:numCache>
                  <c:formatCode>General</c:formatCode>
                  <c:ptCount val="9"/>
                  <c:pt idx="0">
                    <c:v>0.105307085721383</c:v>
                  </c:pt>
                  <c:pt idx="1">
                    <c:v>0.124815082051235</c:v>
                  </c:pt>
                  <c:pt idx="2">
                    <c:v>0.119972842101647</c:v>
                  </c:pt>
                  <c:pt idx="3">
                    <c:v>0.0914946125854864</c:v>
                  </c:pt>
                  <c:pt idx="4">
                    <c:v>0.495683206216459</c:v>
                  </c:pt>
                  <c:pt idx="5">
                    <c:v>0.0389860073841313</c:v>
                  </c:pt>
                  <c:pt idx="6">
                    <c:v>2.016732080193981</c:v>
                  </c:pt>
                  <c:pt idx="7">
                    <c:v>0.757518337221116</c:v>
                  </c:pt>
                  <c:pt idx="8">
                    <c:v>0.552254953471164</c:v>
                  </c:pt>
                </c:numCache>
              </c:numRef>
            </c:plus>
            <c:minus>
              <c:numRef>
                <c:f>'20120402FL.TXT'!$B$44:$J$44</c:f>
                <c:numCache>
                  <c:formatCode>General</c:formatCode>
                  <c:ptCount val="9"/>
                  <c:pt idx="0">
                    <c:v>0.105307085721383</c:v>
                  </c:pt>
                  <c:pt idx="1">
                    <c:v>0.124815082051235</c:v>
                  </c:pt>
                  <c:pt idx="2">
                    <c:v>0.119972842101647</c:v>
                  </c:pt>
                  <c:pt idx="3">
                    <c:v>0.0914946125854864</c:v>
                  </c:pt>
                  <c:pt idx="4">
                    <c:v>0.495683206216459</c:v>
                  </c:pt>
                  <c:pt idx="5">
                    <c:v>0.0389860073841313</c:v>
                  </c:pt>
                  <c:pt idx="6">
                    <c:v>2.016732080193981</c:v>
                  </c:pt>
                  <c:pt idx="7">
                    <c:v>0.757518337221116</c:v>
                  </c:pt>
                  <c:pt idx="8">
                    <c:v>0.552254953471164</c:v>
                  </c:pt>
                </c:numCache>
              </c:numRef>
            </c:minus>
          </c:errBars>
          <c:val>
            <c:numRef>
              <c:f>'20120402FL.TXT'!$B$43:$J$43</c:f>
              <c:numCache>
                <c:formatCode>General</c:formatCode>
                <c:ptCount val="9"/>
                <c:pt idx="0">
                  <c:v>0.752924566152309</c:v>
                </c:pt>
                <c:pt idx="1">
                  <c:v>0.922880522331072</c:v>
                </c:pt>
                <c:pt idx="2">
                  <c:v>0.857900161416062</c:v>
                </c:pt>
                <c:pt idx="3">
                  <c:v>0.843946187451448</c:v>
                </c:pt>
                <c:pt idx="4">
                  <c:v>1.099627472291689</c:v>
                </c:pt>
                <c:pt idx="5">
                  <c:v>1.065328418442678</c:v>
                </c:pt>
                <c:pt idx="6">
                  <c:v>2.607569281435028</c:v>
                </c:pt>
                <c:pt idx="7">
                  <c:v>1.450980156024475</c:v>
                </c:pt>
                <c:pt idx="8">
                  <c:v>0.813397475116735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733624"/>
        <c:axId val="2112723592"/>
      </c:barChart>
      <c:catAx>
        <c:axId val="2112733624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723592"/>
        <c:crosses val="autoZero"/>
        <c:auto val="1"/>
        <c:lblAlgn val="ctr"/>
        <c:lblOffset val="100"/>
        <c:noMultiLvlLbl val="0"/>
      </c:catAx>
      <c:valAx>
        <c:axId val="2112723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27336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'20120402FL.TXT'!$K$41:$M$41</c:f>
                <c:numCache>
                  <c:formatCode>General</c:formatCode>
                  <c:ptCount val="3"/>
                  <c:pt idx="0">
                    <c:v>0.0429353658686614</c:v>
                  </c:pt>
                  <c:pt idx="1">
                    <c:v>0.00419881261132376</c:v>
                  </c:pt>
                  <c:pt idx="2">
                    <c:v>0.0319756744341524</c:v>
                  </c:pt>
                </c:numCache>
              </c:numRef>
            </c:plus>
            <c:minus>
              <c:numRef>
                <c:f>'20120402FL.TXT'!$K$41:$M$41</c:f>
                <c:numCache>
                  <c:formatCode>General</c:formatCode>
                  <c:ptCount val="3"/>
                  <c:pt idx="0">
                    <c:v>0.0429353658686614</c:v>
                  </c:pt>
                  <c:pt idx="1">
                    <c:v>0.00419881261132376</c:v>
                  </c:pt>
                  <c:pt idx="2">
                    <c:v>0.0319756744341524</c:v>
                  </c:pt>
                </c:numCache>
              </c:numRef>
            </c:minus>
          </c:errBars>
          <c:cat>
            <c:strRef>
              <c:f>'20120402FL.TXT'!$K$30:$M$30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'20120402FL.TXT'!$K$40:$M$40</c:f>
              <c:numCache>
                <c:formatCode>General</c:formatCode>
                <c:ptCount val="3"/>
                <c:pt idx="0">
                  <c:v>0.303038228301966</c:v>
                </c:pt>
                <c:pt idx="1">
                  <c:v>0.190374671534219</c:v>
                </c:pt>
                <c:pt idx="2">
                  <c:v>0.222130646482868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474968"/>
        <c:axId val="-2140080712"/>
      </c:barChart>
      <c:catAx>
        <c:axId val="-21404749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080712"/>
        <c:crosses val="autoZero"/>
        <c:auto val="1"/>
        <c:lblAlgn val="ctr"/>
        <c:lblOffset val="100"/>
        <c:noMultiLvlLbl val="0"/>
      </c:catAx>
      <c:valAx>
        <c:axId val="-2140080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0474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 Sterol</c:v>
          </c:tx>
          <c:invertIfNegative val="0"/>
          <c:errBars>
            <c:errBarType val="both"/>
            <c:errValType val="cust"/>
            <c:noEndCap val="0"/>
            <c:plus>
              <c:numRef>
                <c:f>'20120427 srebp promoter fl.TXT'!$B$38:$G$38</c:f>
                <c:numCache>
                  <c:formatCode>General</c:formatCode>
                  <c:ptCount val="6"/>
                  <c:pt idx="0">
                    <c:v>0.00260945177517017</c:v>
                  </c:pt>
                  <c:pt idx="1">
                    <c:v>0.00181502572214413</c:v>
                  </c:pt>
                  <c:pt idx="2">
                    <c:v>0.0039863384721838</c:v>
                  </c:pt>
                  <c:pt idx="3">
                    <c:v>0.0634508943753359</c:v>
                  </c:pt>
                  <c:pt idx="4">
                    <c:v>0.0193499220727328</c:v>
                  </c:pt>
                  <c:pt idx="5">
                    <c:v>0.014287978405609</c:v>
                  </c:pt>
                </c:numCache>
              </c:numRef>
            </c:plus>
            <c:minus>
              <c:numRef>
                <c:f>'20120427 srebp promoter fl.TXT'!$B$38:$G$38</c:f>
                <c:numCache>
                  <c:formatCode>General</c:formatCode>
                  <c:ptCount val="6"/>
                  <c:pt idx="0">
                    <c:v>0.00260945177517017</c:v>
                  </c:pt>
                  <c:pt idx="1">
                    <c:v>0.00181502572214413</c:v>
                  </c:pt>
                  <c:pt idx="2">
                    <c:v>0.0039863384721838</c:v>
                  </c:pt>
                  <c:pt idx="3">
                    <c:v>0.0634508943753359</c:v>
                  </c:pt>
                  <c:pt idx="4">
                    <c:v>0.0193499220727328</c:v>
                  </c:pt>
                  <c:pt idx="5">
                    <c:v>0.014287978405609</c:v>
                  </c:pt>
                </c:numCache>
              </c:numRef>
            </c:minus>
          </c:errBars>
          <c:cat>
            <c:strRef>
              <c:f>'20120427 srebp promoter fl.TXT'!$B$36:$G$36</c:f>
              <c:strCache>
                <c:ptCount val="6"/>
                <c:pt idx="0">
                  <c:v>PBS</c:v>
                </c:pt>
                <c:pt idx="1">
                  <c:v>NC</c:v>
                </c:pt>
                <c:pt idx="2">
                  <c:v>shR</c:v>
                </c:pt>
                <c:pt idx="3">
                  <c:v>PBS</c:v>
                </c:pt>
                <c:pt idx="4">
                  <c:v>NC</c:v>
                </c:pt>
                <c:pt idx="5">
                  <c:v>shR</c:v>
                </c:pt>
              </c:strCache>
            </c:strRef>
          </c:cat>
          <c:val>
            <c:numRef>
              <c:f>'20120427 srebp promoter fl.TXT'!$B$37:$G$37</c:f>
              <c:numCache>
                <c:formatCode>General</c:formatCode>
                <c:ptCount val="6"/>
                <c:pt idx="0">
                  <c:v>0.0195657305078165</c:v>
                </c:pt>
                <c:pt idx="1">
                  <c:v>0.0208170429251027</c:v>
                </c:pt>
                <c:pt idx="2">
                  <c:v>0.0268314453048033</c:v>
                </c:pt>
                <c:pt idx="3">
                  <c:v>0.0744297003810047</c:v>
                </c:pt>
                <c:pt idx="4">
                  <c:v>0.0404579464891338</c:v>
                </c:pt>
                <c:pt idx="5">
                  <c:v>0.0333229729286786</c:v>
                </c:pt>
              </c:numCache>
            </c:numRef>
          </c:val>
        </c:ser>
        <c:ser>
          <c:idx val="1"/>
          <c:order val="1"/>
          <c:tx>
            <c:v>+Sterol</c:v>
          </c:tx>
          <c:invertIfNegative val="0"/>
          <c:errBars>
            <c:errBarType val="both"/>
            <c:errValType val="cust"/>
            <c:noEndCap val="0"/>
            <c:plus>
              <c:numRef>
                <c:f>'20120427 srebp promoter fl.TXT'!$B$42:$G$42</c:f>
                <c:numCache>
                  <c:formatCode>General</c:formatCode>
                  <c:ptCount val="6"/>
                  <c:pt idx="0">
                    <c:v>0.0156509171974899</c:v>
                  </c:pt>
                  <c:pt idx="1">
                    <c:v>0.0046743812438342</c:v>
                  </c:pt>
                  <c:pt idx="2">
                    <c:v>0.00251861278792303</c:v>
                  </c:pt>
                  <c:pt idx="3">
                    <c:v>0.0085342932505129</c:v>
                  </c:pt>
                  <c:pt idx="4">
                    <c:v>0.00667724798100099</c:v>
                  </c:pt>
                  <c:pt idx="5">
                    <c:v>0.007435411013237</c:v>
                  </c:pt>
                </c:numCache>
              </c:numRef>
            </c:plus>
            <c:minus>
              <c:numRef>
                <c:f>'20120427 srebp promoter fl.TXT'!$B$42:$G$42</c:f>
                <c:numCache>
                  <c:formatCode>General</c:formatCode>
                  <c:ptCount val="6"/>
                  <c:pt idx="0">
                    <c:v>0.0156509171974899</c:v>
                  </c:pt>
                  <c:pt idx="1">
                    <c:v>0.0046743812438342</c:v>
                  </c:pt>
                  <c:pt idx="2">
                    <c:v>0.00251861278792303</c:v>
                  </c:pt>
                  <c:pt idx="3">
                    <c:v>0.0085342932505129</c:v>
                  </c:pt>
                  <c:pt idx="4">
                    <c:v>0.00667724798100099</c:v>
                  </c:pt>
                  <c:pt idx="5">
                    <c:v>0.007435411013237</c:v>
                  </c:pt>
                </c:numCache>
              </c:numRef>
            </c:minus>
          </c:errBars>
          <c:val>
            <c:numRef>
              <c:f>'20120427 srebp promoter fl.TXT'!$B$41:$G$41</c:f>
              <c:numCache>
                <c:formatCode>General</c:formatCode>
                <c:ptCount val="6"/>
                <c:pt idx="0">
                  <c:v>0.0240095523024104</c:v>
                </c:pt>
                <c:pt idx="1">
                  <c:v>0.0145872076606328</c:v>
                </c:pt>
                <c:pt idx="2">
                  <c:v>0.0209980707483586</c:v>
                </c:pt>
                <c:pt idx="3">
                  <c:v>0.0311856467015138</c:v>
                </c:pt>
                <c:pt idx="4">
                  <c:v>0.0204277113491291</c:v>
                </c:pt>
                <c:pt idx="5">
                  <c:v>0.0192533405928513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936808"/>
        <c:axId val="-2140933832"/>
      </c:barChart>
      <c:catAx>
        <c:axId val="-21409368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933832"/>
        <c:crosses val="autoZero"/>
        <c:auto val="1"/>
        <c:lblAlgn val="ctr"/>
        <c:lblOffset val="100"/>
        <c:noMultiLvlLbl val="0"/>
      </c:catAx>
      <c:valAx>
        <c:axId val="-21409338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0936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-Agonist</c:v>
          </c:tx>
          <c:invertIfNegative val="0"/>
          <c:errBars>
            <c:errBarType val="both"/>
            <c:errValType val="cust"/>
            <c:noEndCap val="0"/>
            <c:plus>
              <c:numRef>
                <c:f>'20120427 ppre fl.TXT'!$B$38:$M$38</c:f>
                <c:numCache>
                  <c:formatCode>General</c:formatCode>
                  <c:ptCount val="12"/>
                  <c:pt idx="0">
                    <c:v>0.149653308245095</c:v>
                  </c:pt>
                  <c:pt idx="1">
                    <c:v>0.0798633271122746</c:v>
                  </c:pt>
                  <c:pt idx="2">
                    <c:v>0.119774157031911</c:v>
                  </c:pt>
                  <c:pt idx="3">
                    <c:v>0.0596708749740881</c:v>
                  </c:pt>
                  <c:pt idx="4">
                    <c:v>0.167579583608321</c:v>
                  </c:pt>
                  <c:pt idx="5">
                    <c:v>0.137795718679492</c:v>
                  </c:pt>
                  <c:pt idx="6">
                    <c:v>0.0942244732450515</c:v>
                  </c:pt>
                  <c:pt idx="7">
                    <c:v>0.147505968180857</c:v>
                  </c:pt>
                  <c:pt idx="8">
                    <c:v>0.133447177101765</c:v>
                  </c:pt>
                  <c:pt idx="9">
                    <c:v>0.117647708271316</c:v>
                  </c:pt>
                  <c:pt idx="10">
                    <c:v>0.148800016958512</c:v>
                  </c:pt>
                  <c:pt idx="11">
                    <c:v>0.122018909711994</c:v>
                  </c:pt>
                </c:numCache>
              </c:numRef>
            </c:plus>
            <c:minus>
              <c:numRef>
                <c:f>'20120427 ppre fl.TXT'!$B$38:$M$38</c:f>
                <c:numCache>
                  <c:formatCode>General</c:formatCode>
                  <c:ptCount val="12"/>
                  <c:pt idx="0">
                    <c:v>0.149653308245095</c:v>
                  </c:pt>
                  <c:pt idx="1">
                    <c:v>0.0798633271122746</c:v>
                  </c:pt>
                  <c:pt idx="2">
                    <c:v>0.119774157031911</c:v>
                  </c:pt>
                  <c:pt idx="3">
                    <c:v>0.0596708749740881</c:v>
                  </c:pt>
                  <c:pt idx="4">
                    <c:v>0.167579583608321</c:v>
                  </c:pt>
                  <c:pt idx="5">
                    <c:v>0.137795718679492</c:v>
                  </c:pt>
                  <c:pt idx="6">
                    <c:v>0.0942244732450515</c:v>
                  </c:pt>
                  <c:pt idx="7">
                    <c:v>0.147505968180857</c:v>
                  </c:pt>
                  <c:pt idx="8">
                    <c:v>0.133447177101765</c:v>
                  </c:pt>
                  <c:pt idx="9">
                    <c:v>0.117647708271316</c:v>
                  </c:pt>
                  <c:pt idx="10">
                    <c:v>0.148800016958512</c:v>
                  </c:pt>
                  <c:pt idx="11">
                    <c:v>0.122018909711994</c:v>
                  </c:pt>
                </c:numCache>
              </c:numRef>
            </c:minus>
          </c:errBars>
          <c:cat>
            <c:multiLvlStrRef>
              <c:f>'20120427 ppre fl.TXT'!$B$34:$M$35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</c:v>
                  </c:pt>
                </c:lvl>
                <c:lvl>
                  <c:pt idx="0">
                    <c:v>Wy14643</c:v>
                  </c:pt>
                  <c:pt idx="6">
                    <c:v>Rosiglitazone</c:v>
                  </c:pt>
                </c:lvl>
              </c:multiLvlStrCache>
            </c:multiLvlStrRef>
          </c:cat>
          <c:val>
            <c:numRef>
              <c:f>'20120427 ppre fl.TXT'!$B$37:$M$37</c:f>
              <c:numCache>
                <c:formatCode>General</c:formatCode>
                <c:ptCount val="12"/>
                <c:pt idx="0">
                  <c:v>0.220446750651535</c:v>
                </c:pt>
                <c:pt idx="1">
                  <c:v>0.183874558855738</c:v>
                </c:pt>
                <c:pt idx="2">
                  <c:v>0.193132288874603</c:v>
                </c:pt>
                <c:pt idx="3">
                  <c:v>0.231195613590274</c:v>
                </c:pt>
                <c:pt idx="4">
                  <c:v>0.231734690592744</c:v>
                </c:pt>
                <c:pt idx="5">
                  <c:v>0.192803145246607</c:v>
                </c:pt>
                <c:pt idx="6">
                  <c:v>0.187361811922044</c:v>
                </c:pt>
                <c:pt idx="7">
                  <c:v>0.144583490278197</c:v>
                </c:pt>
                <c:pt idx="8">
                  <c:v>0.153261830904807</c:v>
                </c:pt>
                <c:pt idx="9">
                  <c:v>0.181022022202235</c:v>
                </c:pt>
                <c:pt idx="10">
                  <c:v>0.217473731616207</c:v>
                </c:pt>
                <c:pt idx="11">
                  <c:v>0.293004691093999</c:v>
                </c:pt>
              </c:numCache>
            </c:numRef>
          </c:val>
        </c:ser>
        <c:ser>
          <c:idx val="1"/>
          <c:order val="1"/>
          <c:tx>
            <c:v>+Agonist</c:v>
          </c:tx>
          <c:invertIfNegative val="0"/>
          <c:errBars>
            <c:errBarType val="both"/>
            <c:errValType val="cust"/>
            <c:noEndCap val="0"/>
            <c:plus>
              <c:numRef>
                <c:f>'20120427 ppre fl.TXT'!$B$42:$M$42</c:f>
                <c:numCache>
                  <c:formatCode>General</c:formatCode>
                  <c:ptCount val="12"/>
                  <c:pt idx="0">
                    <c:v>0.138106648357426</c:v>
                  </c:pt>
                  <c:pt idx="1">
                    <c:v>0.0810141903902371</c:v>
                  </c:pt>
                  <c:pt idx="2">
                    <c:v>0.0887375499079165</c:v>
                  </c:pt>
                  <c:pt idx="3">
                    <c:v>0.0853244958365294</c:v>
                  </c:pt>
                  <c:pt idx="4">
                    <c:v>0.216872658667409</c:v>
                  </c:pt>
                  <c:pt idx="5">
                    <c:v>0.0981872555264723</c:v>
                  </c:pt>
                  <c:pt idx="6">
                    <c:v>0.12407502135669</c:v>
                  </c:pt>
                  <c:pt idx="7">
                    <c:v>0.106554516544481</c:v>
                  </c:pt>
                  <c:pt idx="8">
                    <c:v>0.108117897495241</c:v>
                  </c:pt>
                  <c:pt idx="9">
                    <c:v>0.0955640337444623</c:v>
                  </c:pt>
                  <c:pt idx="10">
                    <c:v>0.213166021972361</c:v>
                  </c:pt>
                  <c:pt idx="11">
                    <c:v>0.177035237119511</c:v>
                  </c:pt>
                </c:numCache>
              </c:numRef>
            </c:plus>
            <c:minus>
              <c:numRef>
                <c:f>'20120427 ppre fl.TXT'!$B$42:$M$42</c:f>
                <c:numCache>
                  <c:formatCode>General</c:formatCode>
                  <c:ptCount val="12"/>
                  <c:pt idx="0">
                    <c:v>0.138106648357426</c:v>
                  </c:pt>
                  <c:pt idx="1">
                    <c:v>0.0810141903902371</c:v>
                  </c:pt>
                  <c:pt idx="2">
                    <c:v>0.0887375499079165</c:v>
                  </c:pt>
                  <c:pt idx="3">
                    <c:v>0.0853244958365294</c:v>
                  </c:pt>
                  <c:pt idx="4">
                    <c:v>0.216872658667409</c:v>
                  </c:pt>
                  <c:pt idx="5">
                    <c:v>0.0981872555264723</c:v>
                  </c:pt>
                  <c:pt idx="6">
                    <c:v>0.12407502135669</c:v>
                  </c:pt>
                  <c:pt idx="7">
                    <c:v>0.106554516544481</c:v>
                  </c:pt>
                  <c:pt idx="8">
                    <c:v>0.108117897495241</c:v>
                  </c:pt>
                  <c:pt idx="9">
                    <c:v>0.0955640337444623</c:v>
                  </c:pt>
                  <c:pt idx="10">
                    <c:v>0.213166021972361</c:v>
                  </c:pt>
                  <c:pt idx="11">
                    <c:v>0.177035237119511</c:v>
                  </c:pt>
                </c:numCache>
              </c:numRef>
            </c:minus>
          </c:errBars>
          <c:cat>
            <c:multiLvlStrRef>
              <c:f>'20120427 ppre fl.TXT'!$B$34:$M$35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</c:v>
                  </c:pt>
                </c:lvl>
                <c:lvl>
                  <c:pt idx="0">
                    <c:v>Wy14643</c:v>
                  </c:pt>
                  <c:pt idx="6">
                    <c:v>Rosiglitazone</c:v>
                  </c:pt>
                </c:lvl>
              </c:multiLvlStrCache>
            </c:multiLvlStrRef>
          </c:cat>
          <c:val>
            <c:numRef>
              <c:f>'20120427 ppre fl.TXT'!$B$41:$M$41</c:f>
              <c:numCache>
                <c:formatCode>General</c:formatCode>
                <c:ptCount val="12"/>
                <c:pt idx="0">
                  <c:v>0.198050105799308</c:v>
                </c:pt>
                <c:pt idx="1">
                  <c:v>0.113239011917164</c:v>
                </c:pt>
                <c:pt idx="2">
                  <c:v>0.152601426550538</c:v>
                </c:pt>
                <c:pt idx="3">
                  <c:v>0.107570482289224</c:v>
                </c:pt>
                <c:pt idx="4">
                  <c:v>0.242700138052592</c:v>
                </c:pt>
                <c:pt idx="5">
                  <c:v>0.143743742166093</c:v>
                </c:pt>
                <c:pt idx="6">
                  <c:v>0.17644241558093</c:v>
                </c:pt>
                <c:pt idx="7">
                  <c:v>0.156516696827289</c:v>
                </c:pt>
                <c:pt idx="8">
                  <c:v>0.143882994537766</c:v>
                </c:pt>
                <c:pt idx="9">
                  <c:v>0.126335715347921</c:v>
                </c:pt>
                <c:pt idx="10">
                  <c:v>0.171338698724514</c:v>
                </c:pt>
                <c:pt idx="11">
                  <c:v>0.416200303148433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894360"/>
        <c:axId val="-2140891352"/>
      </c:barChart>
      <c:catAx>
        <c:axId val="-21408943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140891352"/>
        <c:crosses val="autoZero"/>
        <c:auto val="0"/>
        <c:lblAlgn val="ctr"/>
        <c:lblOffset val="100"/>
        <c:noMultiLvlLbl val="0"/>
      </c:catAx>
      <c:valAx>
        <c:axId val="-2140891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08943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- Sterol</c:v>
          </c:tx>
          <c:invertIfNegative val="0"/>
          <c:errBars>
            <c:errBarType val="both"/>
            <c:errValType val="cust"/>
            <c:noEndCap val="0"/>
            <c:plus>
              <c:numRef>
                <c:f>'20120427 gpat lxr fl.TXT'!$B$38:$M$38</c:f>
                <c:numCache>
                  <c:formatCode>General</c:formatCode>
                  <c:ptCount val="12"/>
                  <c:pt idx="0">
                    <c:v>0.840795199937612</c:v>
                  </c:pt>
                  <c:pt idx="1">
                    <c:v>0.126399272482216</c:v>
                  </c:pt>
                  <c:pt idx="2">
                    <c:v>0.129309117653314</c:v>
                  </c:pt>
                  <c:pt idx="3">
                    <c:v>0.175970613693481</c:v>
                  </c:pt>
                  <c:pt idx="4">
                    <c:v>0.33557666081853</c:v>
                  </c:pt>
                  <c:pt idx="5">
                    <c:v>0.198632477312331</c:v>
                  </c:pt>
                  <c:pt idx="6">
                    <c:v>0.0150332751353028</c:v>
                  </c:pt>
                  <c:pt idx="7">
                    <c:v>0.0224417285834188</c:v>
                  </c:pt>
                  <c:pt idx="8">
                    <c:v>0.041816956819402</c:v>
                  </c:pt>
                  <c:pt idx="9">
                    <c:v>0.143288804721787</c:v>
                  </c:pt>
                  <c:pt idx="10">
                    <c:v>0.0461668184364815</c:v>
                  </c:pt>
                  <c:pt idx="11">
                    <c:v>0.0331326763882879</c:v>
                  </c:pt>
                </c:numCache>
              </c:numRef>
            </c:plus>
            <c:minus>
              <c:numRef>
                <c:f>'20120427 gpat lxr fl.TXT'!$B$38:$M$38</c:f>
                <c:numCache>
                  <c:formatCode>General</c:formatCode>
                  <c:ptCount val="12"/>
                  <c:pt idx="0">
                    <c:v>0.840795199937612</c:v>
                  </c:pt>
                  <c:pt idx="1">
                    <c:v>0.126399272482216</c:v>
                  </c:pt>
                  <c:pt idx="2">
                    <c:v>0.129309117653314</c:v>
                  </c:pt>
                  <c:pt idx="3">
                    <c:v>0.175970613693481</c:v>
                  </c:pt>
                  <c:pt idx="4">
                    <c:v>0.33557666081853</c:v>
                  </c:pt>
                  <c:pt idx="5">
                    <c:v>0.198632477312331</c:v>
                  </c:pt>
                  <c:pt idx="6">
                    <c:v>0.0150332751353028</c:v>
                  </c:pt>
                  <c:pt idx="7">
                    <c:v>0.0224417285834188</c:v>
                  </c:pt>
                  <c:pt idx="8">
                    <c:v>0.041816956819402</c:v>
                  </c:pt>
                  <c:pt idx="9">
                    <c:v>0.143288804721787</c:v>
                  </c:pt>
                  <c:pt idx="10">
                    <c:v>0.0461668184364815</c:v>
                  </c:pt>
                  <c:pt idx="11">
                    <c:v>0.0331326763882879</c:v>
                  </c:pt>
                </c:numCache>
              </c:numRef>
            </c:minus>
          </c:errBars>
          <c:cat>
            <c:multiLvlStrRef>
              <c:f>'20120427 gpat lxr fl.TXT'!$B$33:$M$34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</c:v>
                  </c:pt>
                </c:lvl>
                <c:lvl>
                  <c:pt idx="0">
                    <c:v>GPAT SRE 100 ng</c:v>
                  </c:pt>
                  <c:pt idx="3">
                    <c:v>GPAT SRE 30 ng</c:v>
                  </c:pt>
                  <c:pt idx="6">
                    <c:v>LXR 100 ng</c:v>
                  </c:pt>
                  <c:pt idx="9">
                    <c:v>LXR 30 ng</c:v>
                  </c:pt>
                </c:lvl>
              </c:multiLvlStrCache>
            </c:multiLvlStrRef>
          </c:cat>
          <c:val>
            <c:numRef>
              <c:f>'20120427 gpat lxr fl.TXT'!$B$37:$M$37</c:f>
              <c:numCache>
                <c:formatCode>0.000</c:formatCode>
                <c:ptCount val="12"/>
                <c:pt idx="0">
                  <c:v>1.46628526673259</c:v>
                </c:pt>
                <c:pt idx="1">
                  <c:v>0.885779509157337</c:v>
                </c:pt>
                <c:pt idx="2">
                  <c:v>1.116760382772827</c:v>
                </c:pt>
                <c:pt idx="3">
                  <c:v>1.837567755180409</c:v>
                </c:pt>
                <c:pt idx="4">
                  <c:v>1.305671133092038</c:v>
                </c:pt>
                <c:pt idx="5">
                  <c:v>1.240178662571875</c:v>
                </c:pt>
                <c:pt idx="6">
                  <c:v>0.0956328972096239</c:v>
                </c:pt>
                <c:pt idx="7">
                  <c:v>0.192968804572562</c:v>
                </c:pt>
                <c:pt idx="8">
                  <c:v>0.170840017663859</c:v>
                </c:pt>
                <c:pt idx="9">
                  <c:v>0.217819631549155</c:v>
                </c:pt>
                <c:pt idx="10">
                  <c:v>0.233184704310531</c:v>
                </c:pt>
                <c:pt idx="11">
                  <c:v>0.195306489468084</c:v>
                </c:pt>
              </c:numCache>
            </c:numRef>
          </c:val>
        </c:ser>
        <c:ser>
          <c:idx val="1"/>
          <c:order val="1"/>
          <c:tx>
            <c:v>+Sterol</c:v>
          </c:tx>
          <c:invertIfNegative val="0"/>
          <c:errBars>
            <c:errBarType val="both"/>
            <c:errValType val="cust"/>
            <c:noEndCap val="0"/>
            <c:plus>
              <c:numRef>
                <c:f>'20120427 gpat lxr fl.TXT'!$B$42:$M$42</c:f>
                <c:numCache>
                  <c:formatCode>General</c:formatCode>
                  <c:ptCount val="12"/>
                  <c:pt idx="0">
                    <c:v>0.632318998924703</c:v>
                  </c:pt>
                  <c:pt idx="1">
                    <c:v>0.144840362345543</c:v>
                  </c:pt>
                  <c:pt idx="2">
                    <c:v>0.105351629405503</c:v>
                  </c:pt>
                  <c:pt idx="3">
                    <c:v>0.513595892278834</c:v>
                  </c:pt>
                  <c:pt idx="4">
                    <c:v>0.276778680952979</c:v>
                  </c:pt>
                  <c:pt idx="5">
                    <c:v>0.183322544133537</c:v>
                  </c:pt>
                  <c:pt idx="6">
                    <c:v>0.0178103739096151</c:v>
                  </c:pt>
                  <c:pt idx="7">
                    <c:v>0.0494356185660454</c:v>
                  </c:pt>
                  <c:pt idx="8">
                    <c:v>0.0523581243529273</c:v>
                  </c:pt>
                  <c:pt idx="9">
                    <c:v>0.0690362537993155</c:v>
                  </c:pt>
                  <c:pt idx="10">
                    <c:v>0.0529023867892924</c:v>
                  </c:pt>
                  <c:pt idx="11">
                    <c:v>0.0698971634463286</c:v>
                  </c:pt>
                </c:numCache>
              </c:numRef>
            </c:plus>
            <c:minus>
              <c:numRef>
                <c:f>'20120427 gpat lxr fl.TXT'!$B$42:$M$42</c:f>
                <c:numCache>
                  <c:formatCode>General</c:formatCode>
                  <c:ptCount val="12"/>
                  <c:pt idx="0">
                    <c:v>0.632318998924703</c:v>
                  </c:pt>
                  <c:pt idx="1">
                    <c:v>0.144840362345543</c:v>
                  </c:pt>
                  <c:pt idx="2">
                    <c:v>0.105351629405503</c:v>
                  </c:pt>
                  <c:pt idx="3">
                    <c:v>0.513595892278834</c:v>
                  </c:pt>
                  <c:pt idx="4">
                    <c:v>0.276778680952979</c:v>
                  </c:pt>
                  <c:pt idx="5">
                    <c:v>0.183322544133537</c:v>
                  </c:pt>
                  <c:pt idx="6">
                    <c:v>0.0178103739096151</c:v>
                  </c:pt>
                  <c:pt idx="7">
                    <c:v>0.0494356185660454</c:v>
                  </c:pt>
                  <c:pt idx="8">
                    <c:v>0.0523581243529273</c:v>
                  </c:pt>
                  <c:pt idx="9">
                    <c:v>0.0690362537993155</c:v>
                  </c:pt>
                  <c:pt idx="10">
                    <c:v>0.0529023867892924</c:v>
                  </c:pt>
                  <c:pt idx="11">
                    <c:v>0.0698971634463286</c:v>
                  </c:pt>
                </c:numCache>
              </c:numRef>
            </c:minus>
          </c:errBars>
          <c:cat>
            <c:multiLvlStrRef>
              <c:f>'20120427 gpat lxr fl.TXT'!$B$33:$M$34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</c:v>
                  </c:pt>
                </c:lvl>
                <c:lvl>
                  <c:pt idx="0">
                    <c:v>GPAT SRE 100 ng</c:v>
                  </c:pt>
                  <c:pt idx="3">
                    <c:v>GPAT SRE 30 ng</c:v>
                  </c:pt>
                  <c:pt idx="6">
                    <c:v>LXR 100 ng</c:v>
                  </c:pt>
                  <c:pt idx="9">
                    <c:v>LXR 30 ng</c:v>
                  </c:pt>
                </c:lvl>
              </c:multiLvlStrCache>
            </c:multiLvlStrRef>
          </c:cat>
          <c:val>
            <c:numRef>
              <c:f>'20120427 gpat lxr fl.TXT'!$B$41:$M$41</c:f>
              <c:numCache>
                <c:formatCode>0.000</c:formatCode>
                <c:ptCount val="12"/>
                <c:pt idx="0">
                  <c:v>0.650378170955915</c:v>
                </c:pt>
                <c:pt idx="1">
                  <c:v>0.586088955997017</c:v>
                </c:pt>
                <c:pt idx="2">
                  <c:v>0.714164728402533</c:v>
                </c:pt>
                <c:pt idx="3">
                  <c:v>1.101110997351761</c:v>
                </c:pt>
                <c:pt idx="4">
                  <c:v>0.554957257502885</c:v>
                </c:pt>
                <c:pt idx="5">
                  <c:v>0.771647341246179</c:v>
                </c:pt>
                <c:pt idx="6">
                  <c:v>0.0610373637956144</c:v>
                </c:pt>
                <c:pt idx="7">
                  <c:v>0.0818658812101979</c:v>
                </c:pt>
                <c:pt idx="8">
                  <c:v>0.111659451675386</c:v>
                </c:pt>
                <c:pt idx="9">
                  <c:v>0.0767278784826009</c:v>
                </c:pt>
                <c:pt idx="10">
                  <c:v>0.102301788611042</c:v>
                </c:pt>
                <c:pt idx="11">
                  <c:v>0.170709841673383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851048"/>
        <c:axId val="2112240520"/>
      </c:barChart>
      <c:catAx>
        <c:axId val="2112851048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240520"/>
        <c:crosses val="autoZero"/>
        <c:auto val="1"/>
        <c:lblAlgn val="ctr"/>
        <c:lblOffset val="100"/>
        <c:noMultiLvlLbl val="0"/>
      </c:catAx>
      <c:valAx>
        <c:axId val="2112240520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21128510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Fasted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('2006.12.20.csv'!$T$150,'2006.12.20.csv'!$T$152)</c:f>
                <c:numCache>
                  <c:formatCode>General</c:formatCode>
                  <c:ptCount val="2"/>
                  <c:pt idx="0">
                    <c:v>0.0935479080367106</c:v>
                  </c:pt>
                  <c:pt idx="1">
                    <c:v>0.22023717458069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('2006.12.20.csv'!$S$150,'2006.12.20.csv'!$S$152)</c:f>
              <c:numCache>
                <c:formatCode>0.00</c:formatCode>
                <c:ptCount val="2"/>
                <c:pt idx="0">
                  <c:v>1.117537027106074</c:v>
                </c:pt>
                <c:pt idx="1">
                  <c:v>1.564832385494894</c:v>
                </c:pt>
              </c:numCache>
            </c:numRef>
          </c:val>
        </c:ser>
        <c:ser>
          <c:idx val="1"/>
          <c:order val="1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('2006.12.20.csv'!$T$151,'2006.12.20.csv'!$T$153)</c:f>
                <c:numCache>
                  <c:formatCode>General</c:formatCode>
                  <c:ptCount val="2"/>
                  <c:pt idx="0">
                    <c:v>0.376261030543445</c:v>
                  </c:pt>
                  <c:pt idx="1">
                    <c:v>0.41015116694997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('2006.12.20.csv'!$S$151,'2006.12.20.csv'!$S$153)</c:f>
              <c:numCache>
                <c:formatCode>0.00</c:formatCode>
                <c:ptCount val="2"/>
                <c:pt idx="0">
                  <c:v>2.186549036381699</c:v>
                </c:pt>
                <c:pt idx="1">
                  <c:v>3.133364014545313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841720"/>
        <c:axId val="-2142838808"/>
      </c:barChart>
      <c:catAx>
        <c:axId val="-21428417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838808"/>
        <c:crosses val="autoZero"/>
        <c:auto val="1"/>
        <c:lblAlgn val="ctr"/>
        <c:lblOffset val="100"/>
        <c:noMultiLvlLbl val="0"/>
      </c:catAx>
      <c:valAx>
        <c:axId val="-21428388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8417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'20120514 Luc GPAT DGAT2 Slc25a1'!$B$41:$G$41</c:f>
                <c:numCache>
                  <c:formatCode>General</c:formatCode>
                  <c:ptCount val="6"/>
                  <c:pt idx="0">
                    <c:v>0.411027632059804</c:v>
                  </c:pt>
                  <c:pt idx="1">
                    <c:v>0.266556652208791</c:v>
                  </c:pt>
                  <c:pt idx="2">
                    <c:v>0.487303551726082</c:v>
                  </c:pt>
                  <c:pt idx="3">
                    <c:v>0.920536010036253</c:v>
                  </c:pt>
                  <c:pt idx="4">
                    <c:v>0.502492503522934</c:v>
                  </c:pt>
                  <c:pt idx="5">
                    <c:v>0.747462440587376</c:v>
                  </c:pt>
                </c:numCache>
              </c:numRef>
            </c:plus>
            <c:minus>
              <c:numRef>
                <c:f>'20120514 Luc GPAT DGAT2 Slc25a1'!$B$41:$G$41</c:f>
                <c:numCache>
                  <c:formatCode>General</c:formatCode>
                  <c:ptCount val="6"/>
                  <c:pt idx="0">
                    <c:v>0.411027632059804</c:v>
                  </c:pt>
                  <c:pt idx="1">
                    <c:v>0.266556652208791</c:v>
                  </c:pt>
                  <c:pt idx="2">
                    <c:v>0.487303551726082</c:v>
                  </c:pt>
                  <c:pt idx="3">
                    <c:v>0.920536010036253</c:v>
                  </c:pt>
                  <c:pt idx="4">
                    <c:v>0.502492503522934</c:v>
                  </c:pt>
                  <c:pt idx="5">
                    <c:v>0.747462440587376</c:v>
                  </c:pt>
                </c:numCache>
              </c:numRef>
            </c:minus>
          </c:errBars>
          <c:cat>
            <c:multiLvlStrRef>
              <c:f>'20120514 Luc GPAT DGAT2 Slc25a1'!$B$36:$G$37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</c:lvl>
                <c:lvl>
                  <c:pt idx="0">
                    <c:v>100 ng Slc25a1</c:v>
                  </c:pt>
                  <c:pt idx="3">
                    <c:v>30 ng Slc25a1</c:v>
                  </c:pt>
                </c:lvl>
              </c:multiLvlStrCache>
            </c:multiLvlStrRef>
          </c:cat>
          <c:val>
            <c:numRef>
              <c:f>'20120514 Luc GPAT DGAT2 Slc25a1'!$B$40:$G$40</c:f>
              <c:numCache>
                <c:formatCode>0.000</c:formatCode>
                <c:ptCount val="6"/>
                <c:pt idx="0">
                  <c:v>1.649560092334748</c:v>
                </c:pt>
                <c:pt idx="1">
                  <c:v>1.537777487944551</c:v>
                </c:pt>
                <c:pt idx="2">
                  <c:v>1.987128843191666</c:v>
                </c:pt>
                <c:pt idx="3">
                  <c:v>5.689109774487064</c:v>
                </c:pt>
                <c:pt idx="4">
                  <c:v>2.620825687413338</c:v>
                </c:pt>
                <c:pt idx="5">
                  <c:v>4.482777072251428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189720"/>
        <c:axId val="-2137186744"/>
      </c:barChart>
      <c:catAx>
        <c:axId val="-21371897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7186744"/>
        <c:crosses val="autoZero"/>
        <c:auto val="1"/>
        <c:lblAlgn val="ctr"/>
        <c:lblOffset val="100"/>
        <c:noMultiLvlLbl val="0"/>
      </c:catAx>
      <c:valAx>
        <c:axId val="-2137186744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-2137189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'20120514 Luc GPAT DGAT2 Slc25a1'!$B$39:$G$39</c:f>
                <c:numCache>
                  <c:formatCode>General</c:formatCode>
                  <c:ptCount val="6"/>
                  <c:pt idx="0">
                    <c:v>0.0689394151459697</c:v>
                  </c:pt>
                  <c:pt idx="1">
                    <c:v>0.0887658264735501</c:v>
                  </c:pt>
                  <c:pt idx="2">
                    <c:v>0.0946439194254256</c:v>
                  </c:pt>
                  <c:pt idx="3">
                    <c:v>0.111222146830559</c:v>
                  </c:pt>
                  <c:pt idx="4">
                    <c:v>0.10847384760882</c:v>
                  </c:pt>
                  <c:pt idx="5">
                    <c:v>0.11674791235714</c:v>
                  </c:pt>
                </c:numCache>
              </c:numRef>
            </c:plus>
            <c:minus>
              <c:numRef>
                <c:f>'20120514 Luc GPAT DGAT2 Slc25a1'!$B$39:$G$39</c:f>
                <c:numCache>
                  <c:formatCode>General</c:formatCode>
                  <c:ptCount val="6"/>
                  <c:pt idx="0">
                    <c:v>0.0689394151459697</c:v>
                  </c:pt>
                  <c:pt idx="1">
                    <c:v>0.0887658264735501</c:v>
                  </c:pt>
                  <c:pt idx="2">
                    <c:v>0.0946439194254256</c:v>
                  </c:pt>
                  <c:pt idx="3">
                    <c:v>0.111222146830559</c:v>
                  </c:pt>
                  <c:pt idx="4">
                    <c:v>0.10847384760882</c:v>
                  </c:pt>
                  <c:pt idx="5">
                    <c:v>0.11674791235714</c:v>
                  </c:pt>
                </c:numCache>
              </c:numRef>
            </c:minus>
          </c:errBars>
          <c:cat>
            <c:multiLvlStrRef>
              <c:f>'20120514 Luc GPAT DGAT2 Slc25a1'!$B$34:$G$35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</c:lvl>
                <c:lvl>
                  <c:pt idx="0">
                    <c:v>100 ng GPAT</c:v>
                  </c:pt>
                  <c:pt idx="3">
                    <c:v>30 ng GPAT</c:v>
                  </c:pt>
                </c:lvl>
              </c:multiLvlStrCache>
            </c:multiLvlStrRef>
          </c:cat>
          <c:val>
            <c:numRef>
              <c:f>'20120514 Luc GPAT DGAT2 Slc25a1'!$B$38:$G$38</c:f>
              <c:numCache>
                <c:formatCode>0.000</c:formatCode>
                <c:ptCount val="6"/>
                <c:pt idx="0">
                  <c:v>0.158026807990692</c:v>
                </c:pt>
                <c:pt idx="1">
                  <c:v>0.1119977065981</c:v>
                </c:pt>
                <c:pt idx="2">
                  <c:v>0.208777895790136</c:v>
                </c:pt>
                <c:pt idx="3">
                  <c:v>0.348690951951621</c:v>
                </c:pt>
                <c:pt idx="4">
                  <c:v>0.163979348955317</c:v>
                </c:pt>
                <c:pt idx="5">
                  <c:v>0.22045559215083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2014264"/>
        <c:axId val="2112017240"/>
      </c:barChart>
      <c:catAx>
        <c:axId val="2112014264"/>
        <c:scaling>
          <c:orientation val="minMax"/>
        </c:scaling>
        <c:delete val="0"/>
        <c:axPos val="b"/>
        <c:majorTickMark val="out"/>
        <c:minorTickMark val="none"/>
        <c:tickLblPos val="nextTo"/>
        <c:crossAx val="2112017240"/>
        <c:crosses val="autoZero"/>
        <c:auto val="1"/>
        <c:lblAlgn val="ctr"/>
        <c:lblOffset val="100"/>
        <c:noMultiLvlLbl val="0"/>
      </c:catAx>
      <c:valAx>
        <c:axId val="2112017240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2112014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Ratio 2:1</c:v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Sheet1!$A$6:$A$18</c:f>
              <c:strCache>
                <c:ptCount val="13"/>
                <c:pt idx="0">
                  <c:v>NC</c:v>
                </c:pt>
                <c:pt idx="1">
                  <c:v>miR1</c:v>
                </c:pt>
                <c:pt idx="2">
                  <c:v>miR2</c:v>
                </c:pt>
                <c:pt idx="3">
                  <c:v>miR3</c:v>
                </c:pt>
                <c:pt idx="4">
                  <c:v>miR4</c:v>
                </c:pt>
                <c:pt idx="5">
                  <c:v>miR5</c:v>
                </c:pt>
                <c:pt idx="6">
                  <c:v>miR6</c:v>
                </c:pt>
                <c:pt idx="7">
                  <c:v>miR7</c:v>
                </c:pt>
                <c:pt idx="8">
                  <c:v>miR8</c:v>
                </c:pt>
                <c:pt idx="9">
                  <c:v>miR9</c:v>
                </c:pt>
                <c:pt idx="10">
                  <c:v>miR10</c:v>
                </c:pt>
                <c:pt idx="11">
                  <c:v>miR11</c:v>
                </c:pt>
                <c:pt idx="12">
                  <c:v>miR12</c:v>
                </c:pt>
              </c:strCache>
            </c:strRef>
          </c:cat>
          <c:val>
            <c:numRef>
              <c:f>Sheet1!$H$6:$H$18</c:f>
              <c:numCache>
                <c:formatCode>0.00</c:formatCode>
                <c:ptCount val="13"/>
                <c:pt idx="0">
                  <c:v>1.0</c:v>
                </c:pt>
                <c:pt idx="1">
                  <c:v>0.3288675157466</c:v>
                </c:pt>
                <c:pt idx="2">
                  <c:v>0.345843518253051</c:v>
                </c:pt>
                <c:pt idx="3">
                  <c:v>0.226320098602831</c:v>
                </c:pt>
                <c:pt idx="4">
                  <c:v>0.0966206066911597</c:v>
                </c:pt>
                <c:pt idx="5">
                  <c:v>0.312817008397202</c:v>
                </c:pt>
                <c:pt idx="6">
                  <c:v>0.214747980504069</c:v>
                </c:pt>
                <c:pt idx="7">
                  <c:v>0.177915566892385</c:v>
                </c:pt>
                <c:pt idx="8">
                  <c:v>0.199531104523139</c:v>
                </c:pt>
                <c:pt idx="9">
                  <c:v>0.116935627366424</c:v>
                </c:pt>
                <c:pt idx="10">
                  <c:v>0.138294490241689</c:v>
                </c:pt>
                <c:pt idx="11">
                  <c:v>0.33692138079432</c:v>
                </c:pt>
                <c:pt idx="12">
                  <c:v>0.0538252046097415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871512"/>
        <c:axId val="-2140868536"/>
      </c:barChart>
      <c:catAx>
        <c:axId val="-21408715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868536"/>
        <c:crosses val="autoZero"/>
        <c:auto val="1"/>
        <c:lblAlgn val="ctr"/>
        <c:lblOffset val="100"/>
        <c:noMultiLvlLbl val="0"/>
      </c:catAx>
      <c:valAx>
        <c:axId val="-2140868536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408715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TAG!$B$102:$G$102</c:f>
                <c:numCache>
                  <c:formatCode>General</c:formatCode>
                  <c:ptCount val="6"/>
                  <c:pt idx="0">
                    <c:v>1.994899930943894</c:v>
                  </c:pt>
                  <c:pt idx="1">
                    <c:v>0.0138314024564742</c:v>
                  </c:pt>
                  <c:pt idx="2">
                    <c:v>1.606658189978176</c:v>
                  </c:pt>
                  <c:pt idx="3">
                    <c:v>0.0496596175036016</c:v>
                  </c:pt>
                  <c:pt idx="4">
                    <c:v>2.571328594049723</c:v>
                  </c:pt>
                  <c:pt idx="5">
                    <c:v>0.116533100577556</c:v>
                  </c:pt>
                </c:numCache>
              </c:numRef>
            </c:plus>
            <c:minus>
              <c:numRef>
                <c:f>TAG!$B$102:$G$102</c:f>
                <c:numCache>
                  <c:formatCode>General</c:formatCode>
                  <c:ptCount val="6"/>
                  <c:pt idx="0">
                    <c:v>1.994899930943894</c:v>
                  </c:pt>
                  <c:pt idx="1">
                    <c:v>0.0138314024564742</c:v>
                  </c:pt>
                  <c:pt idx="2">
                    <c:v>1.606658189978176</c:v>
                  </c:pt>
                  <c:pt idx="3">
                    <c:v>0.0496596175036016</c:v>
                  </c:pt>
                  <c:pt idx="4">
                    <c:v>2.571328594049723</c:v>
                  </c:pt>
                  <c:pt idx="5">
                    <c:v>0.116533100577556</c:v>
                  </c:pt>
                </c:numCache>
              </c:numRef>
            </c:minus>
          </c:errBars>
          <c:cat>
            <c:strRef>
              <c:f>TAG!$B$100:$G$100</c:f>
              <c:strCache>
                <c:ptCount val="6"/>
                <c:pt idx="0">
                  <c:v>Empty</c:v>
                </c:pt>
                <c:pt idx="1">
                  <c:v>miR-NC</c:v>
                </c:pt>
                <c:pt idx="2">
                  <c:v>miR12</c:v>
                </c:pt>
                <c:pt idx="3">
                  <c:v>shR-NC</c:v>
                </c:pt>
                <c:pt idx="4">
                  <c:v>shR3</c:v>
                </c:pt>
                <c:pt idx="5">
                  <c:v>V1</c:v>
                </c:pt>
              </c:strCache>
            </c:strRef>
          </c:cat>
          <c:val>
            <c:numRef>
              <c:f>TAG!$B$101:$G$101</c:f>
              <c:numCache>
                <c:formatCode>General</c:formatCode>
                <c:ptCount val="6"/>
                <c:pt idx="0">
                  <c:v>12.65739385689766</c:v>
                </c:pt>
                <c:pt idx="1">
                  <c:v>11.5438609260807</c:v>
                </c:pt>
                <c:pt idx="2">
                  <c:v>13.88274526267685</c:v>
                </c:pt>
                <c:pt idx="3">
                  <c:v>13.4189043908274</c:v>
                </c:pt>
                <c:pt idx="4">
                  <c:v>29.41582554867286</c:v>
                </c:pt>
                <c:pt idx="5">
                  <c:v>24.16483971009706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989432"/>
        <c:axId val="2111992408"/>
      </c:barChart>
      <c:catAx>
        <c:axId val="2111989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1992408"/>
        <c:crosses val="autoZero"/>
        <c:auto val="1"/>
        <c:lblAlgn val="ctr"/>
        <c:lblOffset val="100"/>
        <c:noMultiLvlLbl val="0"/>
      </c:catAx>
      <c:valAx>
        <c:axId val="21119924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1989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Glucose!$B$80:$G$80</c:f>
                <c:numCache>
                  <c:formatCode>General</c:formatCode>
                  <c:ptCount val="6"/>
                  <c:pt idx="0">
                    <c:v>0.650971110659813</c:v>
                  </c:pt>
                  <c:pt idx="1">
                    <c:v>0.531963243106391</c:v>
                  </c:pt>
                  <c:pt idx="2">
                    <c:v>0.0185059893914539</c:v>
                  </c:pt>
                  <c:pt idx="3">
                    <c:v>0.421351653807278</c:v>
                  </c:pt>
                  <c:pt idx="4">
                    <c:v>0.850619872343281</c:v>
                  </c:pt>
                  <c:pt idx="5">
                    <c:v>1.556616642380898</c:v>
                  </c:pt>
                </c:numCache>
              </c:numRef>
            </c:plus>
            <c:minus>
              <c:numRef>
                <c:f>Glucose!$B$80:$G$80</c:f>
                <c:numCache>
                  <c:formatCode>General</c:formatCode>
                  <c:ptCount val="6"/>
                  <c:pt idx="0">
                    <c:v>0.650971110659813</c:v>
                  </c:pt>
                  <c:pt idx="1">
                    <c:v>0.531963243106391</c:v>
                  </c:pt>
                  <c:pt idx="2">
                    <c:v>0.0185059893914539</c:v>
                  </c:pt>
                  <c:pt idx="3">
                    <c:v>0.421351653807278</c:v>
                  </c:pt>
                  <c:pt idx="4">
                    <c:v>0.850619872343281</c:v>
                  </c:pt>
                  <c:pt idx="5">
                    <c:v>1.556616642380898</c:v>
                  </c:pt>
                </c:numCache>
              </c:numRef>
            </c:minus>
          </c:errBars>
          <c:cat>
            <c:strRef>
              <c:f>Glucose!$B$78:$G$78</c:f>
              <c:strCache>
                <c:ptCount val="6"/>
                <c:pt idx="0">
                  <c:v>Control</c:v>
                </c:pt>
                <c:pt idx="1">
                  <c:v>miR-NC</c:v>
                </c:pt>
                <c:pt idx="2">
                  <c:v>miR12</c:v>
                </c:pt>
                <c:pt idx="3">
                  <c:v>shR-NC</c:v>
                </c:pt>
                <c:pt idx="4">
                  <c:v>shR3</c:v>
                </c:pt>
                <c:pt idx="5">
                  <c:v>V1</c:v>
                </c:pt>
              </c:strCache>
            </c:strRef>
          </c:cat>
          <c:val>
            <c:numRef>
              <c:f>Glucose!$B$79:$G$79</c:f>
              <c:numCache>
                <c:formatCode>General</c:formatCode>
                <c:ptCount val="6"/>
                <c:pt idx="0">
                  <c:v>10.30210016940458</c:v>
                </c:pt>
                <c:pt idx="1">
                  <c:v>11.16198558670415</c:v>
                </c:pt>
                <c:pt idx="2">
                  <c:v>12.3106077394105</c:v>
                </c:pt>
                <c:pt idx="3">
                  <c:v>12.9327535044666</c:v>
                </c:pt>
                <c:pt idx="4">
                  <c:v>13.44757197855332</c:v>
                </c:pt>
                <c:pt idx="5">
                  <c:v>14.2968110175384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127560"/>
        <c:axId val="-2137124584"/>
      </c:barChart>
      <c:catAx>
        <c:axId val="-2137127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124584"/>
        <c:crosses val="autoZero"/>
        <c:auto val="1"/>
        <c:lblAlgn val="ctr"/>
        <c:lblOffset val="100"/>
        <c:noMultiLvlLbl val="0"/>
      </c:catAx>
      <c:valAx>
        <c:axId val="-2137124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Consumptoin ug/ug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127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Total Protein in Hepa 1-6 (Klingmuller Lab)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Sheet0!$B$61:$G$61</c:f>
                <c:numCache>
                  <c:formatCode>General</c:formatCode>
                  <c:ptCount val="6"/>
                  <c:pt idx="0">
                    <c:v>10.8785698989786</c:v>
                  </c:pt>
                  <c:pt idx="1">
                    <c:v>0.226629368114646</c:v>
                  </c:pt>
                  <c:pt idx="2">
                    <c:v>34.7509771709182</c:v>
                  </c:pt>
                  <c:pt idx="3">
                    <c:v>28.10298724858934</c:v>
                  </c:pt>
                  <c:pt idx="4">
                    <c:v>26.51649161441806</c:v>
                  </c:pt>
                  <c:pt idx="5">
                    <c:v>40.49244962078856</c:v>
                  </c:pt>
                </c:numCache>
              </c:numRef>
            </c:plus>
            <c:minus>
              <c:numRef>
                <c:f>Sheet0!$B$61:$G$61</c:f>
                <c:numCache>
                  <c:formatCode>General</c:formatCode>
                  <c:ptCount val="6"/>
                  <c:pt idx="0">
                    <c:v>10.8785698989786</c:v>
                  </c:pt>
                  <c:pt idx="1">
                    <c:v>0.226629368114646</c:v>
                  </c:pt>
                  <c:pt idx="2">
                    <c:v>34.7509771709182</c:v>
                  </c:pt>
                  <c:pt idx="3">
                    <c:v>28.10298724858934</c:v>
                  </c:pt>
                  <c:pt idx="4">
                    <c:v>26.51649161441806</c:v>
                  </c:pt>
                  <c:pt idx="5">
                    <c:v>40.49244962078856</c:v>
                  </c:pt>
                </c:numCache>
              </c:numRef>
            </c:minus>
          </c:errBars>
          <c:cat>
            <c:multiLvlStrRef>
              <c:f>Sheet0!$B$58:$G$59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Sheet0!$B$60:$G$60</c:f>
              <c:numCache>
                <c:formatCode>General</c:formatCode>
                <c:ptCount val="6"/>
                <c:pt idx="0">
                  <c:v>754.700839213836</c:v>
                </c:pt>
                <c:pt idx="1">
                  <c:v>765.8654068779734</c:v>
                </c:pt>
                <c:pt idx="2">
                  <c:v>692.093992538941</c:v>
                </c:pt>
                <c:pt idx="3">
                  <c:v>595.7264955736635</c:v>
                </c:pt>
                <c:pt idx="4">
                  <c:v>566.2927222048115</c:v>
                </c:pt>
                <c:pt idx="5">
                  <c:v>519.8718161155014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952408"/>
        <c:axId val="2111955384"/>
      </c:barChart>
      <c:catAx>
        <c:axId val="2111952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1955384"/>
        <c:crosses val="autoZero"/>
        <c:auto val="1"/>
        <c:lblAlgn val="ctr"/>
        <c:lblOffset val="100"/>
        <c:noMultiLvlLbl val="0"/>
      </c:catAx>
      <c:valAx>
        <c:axId val="21119553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Total protein (ug)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1952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Total Protein in Hepa 1-6 (Teleman</a:t>
            </a:r>
            <a:r>
              <a:rPr lang="en-US" baseline="0"/>
              <a:t> </a:t>
            </a:r>
            <a:r>
              <a:rPr lang="en-US"/>
              <a:t>Lab)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Sheet0!$B$66:$G$66</c:f>
                <c:numCache>
                  <c:formatCode>General</c:formatCode>
                  <c:ptCount val="6"/>
                  <c:pt idx="0">
                    <c:v>20.85057729681408</c:v>
                  </c:pt>
                  <c:pt idx="1">
                    <c:v>24.40122414043534</c:v>
                  </c:pt>
                  <c:pt idx="2">
                    <c:v>46.91381017500277</c:v>
                  </c:pt>
                  <c:pt idx="3">
                    <c:v>18.58419355829878</c:v>
                  </c:pt>
                  <c:pt idx="4">
                    <c:v>0.604375000761948</c:v>
                  </c:pt>
                  <c:pt idx="5">
                    <c:v>4.9104680809936</c:v>
                  </c:pt>
                </c:numCache>
              </c:numRef>
            </c:plus>
            <c:minus>
              <c:numRef>
                <c:f>Sheet0!$B$66:$G$66</c:f>
                <c:numCache>
                  <c:formatCode>General</c:formatCode>
                  <c:ptCount val="6"/>
                  <c:pt idx="0">
                    <c:v>20.85057729681408</c:v>
                  </c:pt>
                  <c:pt idx="1">
                    <c:v>24.40122414043534</c:v>
                  </c:pt>
                  <c:pt idx="2">
                    <c:v>46.91381017500277</c:v>
                  </c:pt>
                  <c:pt idx="3">
                    <c:v>18.58419355829878</c:v>
                  </c:pt>
                  <c:pt idx="4">
                    <c:v>0.604375000761948</c:v>
                  </c:pt>
                  <c:pt idx="5">
                    <c:v>4.9104680809936</c:v>
                  </c:pt>
                </c:numCache>
              </c:numRef>
            </c:minus>
          </c:errBars>
          <c:cat>
            <c:multiLvlStrRef>
              <c:f>Sheet0!$B$58:$G$59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Sheet0!$B$65:$G$65</c:f>
              <c:numCache>
                <c:formatCode>General</c:formatCode>
                <c:ptCount val="6"/>
                <c:pt idx="0">
                  <c:v>710.3632300837421</c:v>
                </c:pt>
                <c:pt idx="1">
                  <c:v>742.1474387503077</c:v>
                </c:pt>
                <c:pt idx="2">
                  <c:v>720.6730505849561</c:v>
                </c:pt>
                <c:pt idx="3">
                  <c:v>522.8632560652535</c:v>
                </c:pt>
                <c:pt idx="4">
                  <c:v>535.149550030374</c:v>
                </c:pt>
                <c:pt idx="5">
                  <c:v>500.694435580164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913128"/>
        <c:axId val="2111916104"/>
      </c:barChart>
      <c:catAx>
        <c:axId val="2111913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1916104"/>
        <c:crosses val="autoZero"/>
        <c:auto val="1"/>
        <c:lblAlgn val="ctr"/>
        <c:lblOffset val="100"/>
        <c:noMultiLvlLbl val="0"/>
      </c:catAx>
      <c:valAx>
        <c:axId val="21119161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Total protein (ug)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1913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i</a:t>
            </a:r>
            <a:r>
              <a:rPr lang="en-US" baseline="0"/>
              <a:t>n Hepa 1-6 (Klingmuller Lab)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Sheet1!$B$88:$G$88</c:f>
                <c:numCache>
                  <c:formatCode>General</c:formatCode>
                  <c:ptCount val="6"/>
                  <c:pt idx="0">
                    <c:v>0.25411352007357</c:v>
                  </c:pt>
                  <c:pt idx="1">
                    <c:v>0.289941741009961</c:v>
                  </c:pt>
                  <c:pt idx="2">
                    <c:v>0.473485919271294</c:v>
                  </c:pt>
                  <c:pt idx="3">
                    <c:v>1.463530959486489</c:v>
                  </c:pt>
                  <c:pt idx="4">
                    <c:v>0.7534842096739</c:v>
                  </c:pt>
                  <c:pt idx="5">
                    <c:v>8.647448520347282</c:v>
                  </c:pt>
                </c:numCache>
              </c:numRef>
            </c:plus>
            <c:minus>
              <c:numRef>
                <c:f>Sheet1!$B$88:$G$88</c:f>
                <c:numCache>
                  <c:formatCode>General</c:formatCode>
                  <c:ptCount val="6"/>
                  <c:pt idx="0">
                    <c:v>0.25411352007357</c:v>
                  </c:pt>
                  <c:pt idx="1">
                    <c:v>0.289941741009961</c:v>
                  </c:pt>
                  <c:pt idx="2">
                    <c:v>0.473485919271294</c:v>
                  </c:pt>
                  <c:pt idx="3">
                    <c:v>1.463530959486489</c:v>
                  </c:pt>
                  <c:pt idx="4">
                    <c:v>0.7534842096739</c:v>
                  </c:pt>
                  <c:pt idx="5">
                    <c:v>8.647448520347282</c:v>
                  </c:pt>
                </c:numCache>
              </c:numRef>
            </c:minus>
          </c:errBars>
          <c:cat>
            <c:multiLvlStrRef>
              <c:f>Sheet1!$B$85:$G$86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Sheet1!$B$87:$G$87</c:f>
              <c:numCache>
                <c:formatCode>General</c:formatCode>
                <c:ptCount val="6"/>
                <c:pt idx="0">
                  <c:v>25.16152202916073</c:v>
                </c:pt>
                <c:pt idx="1">
                  <c:v>22.71909697911719</c:v>
                </c:pt>
                <c:pt idx="2">
                  <c:v>30.0970250570719</c:v>
                </c:pt>
                <c:pt idx="3">
                  <c:v>26.39287292814398</c:v>
                </c:pt>
                <c:pt idx="4">
                  <c:v>28.08906873800226</c:v>
                </c:pt>
                <c:pt idx="5">
                  <c:v>36.86123566282743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875864"/>
        <c:axId val="2111878840"/>
      </c:barChart>
      <c:catAx>
        <c:axId val="2111875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1878840"/>
        <c:crosses val="autoZero"/>
        <c:auto val="1"/>
        <c:lblAlgn val="ctr"/>
        <c:lblOffset val="100"/>
        <c:noMultiLvlLbl val="0"/>
      </c:catAx>
      <c:valAx>
        <c:axId val="2111878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1875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i</a:t>
            </a:r>
            <a:r>
              <a:rPr lang="en-US" baseline="0"/>
              <a:t>n Hepa 1-6 (Teleman Lab)</a:t>
            </a: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plus>
            <c:min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minus>
          </c:errBars>
          <c:cat>
            <c:multiLvlStrRef>
              <c:f>Sheet1!$B$85:$G$86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Sheet1!$B$92:$G$92</c:f>
              <c:numCache>
                <c:formatCode>General</c:formatCode>
                <c:ptCount val="6"/>
                <c:pt idx="0">
                  <c:v>26.05598482461635</c:v>
                </c:pt>
                <c:pt idx="1">
                  <c:v>23.16745952357657</c:v>
                </c:pt>
                <c:pt idx="2">
                  <c:v>30.10519402112347</c:v>
                </c:pt>
                <c:pt idx="3">
                  <c:v>30.13291514110956</c:v>
                </c:pt>
                <c:pt idx="4">
                  <c:v>29.50763873509646</c:v>
                </c:pt>
                <c:pt idx="5">
                  <c:v>36.6137218941953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166344"/>
        <c:axId val="-2137162936"/>
      </c:barChart>
      <c:catAx>
        <c:axId val="-2137166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162936"/>
        <c:crosses val="autoZero"/>
        <c:auto val="1"/>
        <c:lblAlgn val="ctr"/>
        <c:lblOffset val="100"/>
        <c:noMultiLvlLbl val="0"/>
      </c:catAx>
      <c:valAx>
        <c:axId val="-21371629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nmol/mg protein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7166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Hif1a mRNA </a:t>
            </a:r>
            <a:r>
              <a:rPr lang="en-US" dirty="0"/>
              <a:t>in Hepa1-6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Sheet1!$C$43:$D$43</c:f>
                <c:numCache>
                  <c:formatCode>General</c:formatCode>
                  <c:ptCount val="2"/>
                  <c:pt idx="0">
                    <c:v>4.205985593719276</c:v>
                  </c:pt>
                  <c:pt idx="1">
                    <c:v>11.3306482711732</c:v>
                  </c:pt>
                </c:numCache>
              </c:numRef>
            </c:plus>
            <c:minus>
              <c:numRef>
                <c:f>Sheet1!$C$43:$D$43</c:f>
                <c:numCache>
                  <c:formatCode>General</c:formatCode>
                  <c:ptCount val="2"/>
                  <c:pt idx="0">
                    <c:v>4.205985593719276</c:v>
                  </c:pt>
                  <c:pt idx="1">
                    <c:v>11.3306482711732</c:v>
                  </c:pt>
                </c:numCache>
              </c:numRef>
            </c:minus>
          </c:errBars>
          <c:cat>
            <c:strRef>
              <c:f>Sheet1!$C$39:$D$39</c:f>
              <c:strCache>
                <c:ptCount val="2"/>
                <c:pt idx="0">
                  <c:v>NC</c:v>
                </c:pt>
                <c:pt idx="1">
                  <c:v>shR3</c:v>
                </c:pt>
              </c:strCache>
            </c:strRef>
          </c:cat>
          <c:val>
            <c:numRef>
              <c:f>Sheet1!$C$42:$D$42</c:f>
              <c:numCache>
                <c:formatCode>General</c:formatCode>
                <c:ptCount val="2"/>
                <c:pt idx="0">
                  <c:v>143.0436746962659</c:v>
                </c:pt>
                <c:pt idx="1">
                  <c:v>210.2625540648101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2204504"/>
        <c:axId val="2062207480"/>
      </c:barChart>
      <c:catAx>
        <c:axId val="2062204504"/>
        <c:scaling>
          <c:orientation val="minMax"/>
        </c:scaling>
        <c:delete val="0"/>
        <c:axPos val="b"/>
        <c:majorTickMark val="out"/>
        <c:minorTickMark val="none"/>
        <c:tickLblPos val="nextTo"/>
        <c:crossAx val="2062207480"/>
        <c:crosses val="autoZero"/>
        <c:auto val="1"/>
        <c:lblAlgn val="ctr"/>
        <c:lblOffset val="100"/>
        <c:noMultiLvlLbl val="0"/>
      </c:catAx>
      <c:valAx>
        <c:axId val="2062207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62204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4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Fasted</c:v>
          </c:tx>
          <c:spPr>
            <a:solidFill>
              <a:schemeClr val="bg1">
                <a:lumMod val="50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('2006.12.20.csv'!$V$150,'2006.12.20.csv'!$V$152)</c:f>
                <c:numCache>
                  <c:formatCode>General</c:formatCode>
                  <c:ptCount val="2"/>
                  <c:pt idx="0">
                    <c:v>0.343722761988431</c:v>
                  </c:pt>
                  <c:pt idx="1">
                    <c:v>0.198677127653733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('2006.12.20.csv'!$U$150,'2006.12.20.csv'!$U$152)</c:f>
              <c:numCache>
                <c:formatCode>0.00</c:formatCode>
                <c:ptCount val="2"/>
                <c:pt idx="0">
                  <c:v>1.291191762495384</c:v>
                </c:pt>
                <c:pt idx="1">
                  <c:v>1.507613332440289</c:v>
                </c:pt>
              </c:numCache>
            </c:numRef>
          </c:val>
        </c:ser>
        <c:ser>
          <c:idx val="1"/>
          <c:order val="1"/>
          <c:tx>
            <c:v>Refed</c:v>
          </c:tx>
          <c:spPr>
            <a:solidFill>
              <a:schemeClr val="tx1">
                <a:lumMod val="95000"/>
                <a:lumOff val="5000"/>
              </a:schemeClr>
            </a:solidFill>
          </c:spPr>
          <c:invertIfNegative val="0"/>
          <c:errBars>
            <c:errBarType val="plus"/>
            <c:errValType val="cust"/>
            <c:noEndCap val="0"/>
            <c:plus>
              <c:numRef>
                <c:f>('2006.12.20.csv'!$V$151,'2006.12.20.csv'!$V$153)</c:f>
                <c:numCache>
                  <c:formatCode>General</c:formatCode>
                  <c:ptCount val="2"/>
                  <c:pt idx="0">
                    <c:v>0.639100428271562</c:v>
                  </c:pt>
                  <c:pt idx="1">
                    <c:v>1.08076551729384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1.0</c:v>
                </c:pt>
              </c:numLit>
            </c:minus>
          </c:errBars>
          <c:cat>
            <c:strRef>
              <c:f>('2006.12.20.csv'!$M$150,'2006.12.20.csv'!$M$152)</c:f>
              <c:strCache>
                <c:ptCount val="2"/>
                <c:pt idx="0">
                  <c:v>WT</c:v>
                </c:pt>
                <c:pt idx="1">
                  <c:v>db/db</c:v>
                </c:pt>
              </c:strCache>
            </c:strRef>
          </c:cat>
          <c:val>
            <c:numRef>
              <c:f>('2006.12.20.csv'!$U$151,'2006.12.20.csv'!$U$153)</c:f>
              <c:numCache>
                <c:formatCode>0.00</c:formatCode>
                <c:ptCount val="2"/>
                <c:pt idx="0">
                  <c:v>3.076412396974377</c:v>
                </c:pt>
                <c:pt idx="1">
                  <c:v>2.200718031386527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864568"/>
        <c:axId val="-2142861656"/>
      </c:barChart>
      <c:catAx>
        <c:axId val="-21428645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2861656"/>
        <c:crosses val="autoZero"/>
        <c:auto val="1"/>
        <c:lblAlgn val="ctr"/>
        <c:lblOffset val="100"/>
        <c:noMultiLvlLbl val="0"/>
      </c:catAx>
      <c:valAx>
        <c:axId val="-21428616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Expression (TBP)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-21428645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ACLY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'2006.12.20.csv'!$F$115:$F$120</c:f>
                <c:numCache>
                  <c:formatCode>General</c:formatCode>
                  <c:ptCount val="6"/>
                  <c:pt idx="0">
                    <c:v>0.149673225480348</c:v>
                  </c:pt>
                  <c:pt idx="1">
                    <c:v>0.155937720496341</c:v>
                  </c:pt>
                  <c:pt idx="2">
                    <c:v>0.00892972012214599</c:v>
                  </c:pt>
                  <c:pt idx="3">
                    <c:v>0.0979229920019186</c:v>
                  </c:pt>
                  <c:pt idx="4">
                    <c:v>0.0889588401597344</c:v>
                  </c:pt>
                  <c:pt idx="5">
                    <c:v>0.522175339863313</c:v>
                  </c:pt>
                </c:numCache>
              </c:numRef>
            </c:plus>
            <c:minus>
              <c:numRef>
                <c:f>'2006.12.20.csv'!$F$115:$F$120</c:f>
                <c:numCache>
                  <c:formatCode>General</c:formatCode>
                  <c:ptCount val="6"/>
                  <c:pt idx="0">
                    <c:v>0.149673225480348</c:v>
                  </c:pt>
                  <c:pt idx="1">
                    <c:v>0.155937720496341</c:v>
                  </c:pt>
                  <c:pt idx="2">
                    <c:v>0.00892972012214599</c:v>
                  </c:pt>
                  <c:pt idx="3">
                    <c:v>0.0979229920019186</c:v>
                  </c:pt>
                  <c:pt idx="4">
                    <c:v>0.0889588401597344</c:v>
                  </c:pt>
                  <c:pt idx="5">
                    <c:v>0.522175339863313</c:v>
                  </c:pt>
                </c:numCache>
              </c:numRef>
            </c:minus>
          </c:errBars>
          <c:cat>
            <c:multiLvlStrRef>
              <c:f>'2006.12.20.csv'!$A$115:$B$120</c:f>
              <c:multiLvlStrCache>
                <c:ptCount val="6"/>
                <c:lvl>
                  <c:pt idx="0">
                    <c:v>NC</c:v>
                  </c:pt>
                  <c:pt idx="1">
                    <c:v>shR3</c:v>
                  </c:pt>
                  <c:pt idx="2">
                    <c:v>NC</c:v>
                  </c:pt>
                  <c:pt idx="3">
                    <c:v>shR3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Klingmuller</c:v>
                  </c:pt>
                  <c:pt idx="2">
                    <c:v>Herzig</c:v>
                  </c:pt>
                  <c:pt idx="4">
                    <c:v>Hepa 1-6</c:v>
                  </c:pt>
                </c:lvl>
              </c:multiLvlStrCache>
            </c:multiLvlStrRef>
          </c:cat>
          <c:val>
            <c:numRef>
              <c:f>'2006.12.20.csv'!$E$115:$E$120</c:f>
              <c:numCache>
                <c:formatCode>General</c:formatCode>
                <c:ptCount val="6"/>
                <c:pt idx="0">
                  <c:v>1.0</c:v>
                </c:pt>
                <c:pt idx="1">
                  <c:v>2.533590240185738</c:v>
                </c:pt>
                <c:pt idx="2">
                  <c:v>1.124074834319273</c:v>
                </c:pt>
                <c:pt idx="3">
                  <c:v>2.316688381659433</c:v>
                </c:pt>
                <c:pt idx="4">
                  <c:v>1.414468571136065</c:v>
                </c:pt>
                <c:pt idx="5">
                  <c:v>3.603259931863762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471640"/>
        <c:axId val="-2143468664"/>
      </c:barChart>
      <c:catAx>
        <c:axId val="-2143471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3468664"/>
        <c:crosses val="autoZero"/>
        <c:auto val="1"/>
        <c:lblAlgn val="ctr"/>
        <c:lblOffset val="100"/>
        <c:noMultiLvlLbl val="0"/>
      </c:catAx>
      <c:valAx>
        <c:axId val="-2143468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3471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'20120604 FL I.TXT'!$H$40:$M$40</c:f>
                <c:numCache>
                  <c:formatCode>General</c:formatCode>
                  <c:ptCount val="6"/>
                  <c:pt idx="0">
                    <c:v>4.339783126785583</c:v>
                  </c:pt>
                  <c:pt idx="1">
                    <c:v>1.170296119694554</c:v>
                  </c:pt>
                  <c:pt idx="2">
                    <c:v>2.795989051374896</c:v>
                  </c:pt>
                  <c:pt idx="3">
                    <c:v>0.922422574690213</c:v>
                  </c:pt>
                  <c:pt idx="4">
                    <c:v>2.010342436767543</c:v>
                  </c:pt>
                  <c:pt idx="5">
                    <c:v>1.10506091739801</c:v>
                  </c:pt>
                </c:numCache>
              </c:numRef>
            </c:plus>
            <c:minus>
              <c:numRef>
                <c:f>'20120604 FL I.TXT'!$H$40:$M$40</c:f>
                <c:numCache>
                  <c:formatCode>General</c:formatCode>
                  <c:ptCount val="6"/>
                  <c:pt idx="0">
                    <c:v>4.339783126785583</c:v>
                  </c:pt>
                  <c:pt idx="1">
                    <c:v>1.170296119694554</c:v>
                  </c:pt>
                  <c:pt idx="2">
                    <c:v>2.795989051374896</c:v>
                  </c:pt>
                  <c:pt idx="3">
                    <c:v>0.922422574690213</c:v>
                  </c:pt>
                  <c:pt idx="4">
                    <c:v>2.010342436767543</c:v>
                  </c:pt>
                  <c:pt idx="5">
                    <c:v>1.10506091739801</c:v>
                  </c:pt>
                </c:numCache>
              </c:numRef>
            </c:minus>
          </c:errBars>
          <c:cat>
            <c:multiLvlStrRef>
              <c:f>'20120604 FL I.TXT'!$H$37:$M$38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Acly 100 ng</c:v>
                  </c:pt>
                  <c:pt idx="3">
                    <c:v>Acly 50 ng</c:v>
                  </c:pt>
                </c:lvl>
              </c:multiLvlStrCache>
            </c:multiLvlStrRef>
          </c:cat>
          <c:val>
            <c:numRef>
              <c:f>'20120604 FL I.TXT'!$H$39:$M$39</c:f>
              <c:numCache>
                <c:formatCode>General</c:formatCode>
                <c:ptCount val="6"/>
                <c:pt idx="0">
                  <c:v>6.90180129901437</c:v>
                </c:pt>
                <c:pt idx="1">
                  <c:v>4.077737753363917</c:v>
                </c:pt>
                <c:pt idx="2">
                  <c:v>5.121795566919699</c:v>
                </c:pt>
                <c:pt idx="3">
                  <c:v>2.379825247509619</c:v>
                </c:pt>
                <c:pt idx="4">
                  <c:v>2.728269914621372</c:v>
                </c:pt>
                <c:pt idx="5">
                  <c:v>2.610593185621152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509112"/>
        <c:axId val="-2136506136"/>
      </c:barChart>
      <c:catAx>
        <c:axId val="-21365091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506136"/>
        <c:crosses val="autoZero"/>
        <c:auto val="1"/>
        <c:lblAlgn val="ctr"/>
        <c:lblOffset val="100"/>
        <c:noMultiLvlLbl val="0"/>
      </c:catAx>
      <c:valAx>
        <c:axId val="-21365061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509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'20120708 FL.TXT'!$B$31:$J$31</c:f>
                <c:numCache>
                  <c:formatCode>General</c:formatCode>
                  <c:ptCount val="9"/>
                  <c:pt idx="0">
                    <c:v>0.671967097918915</c:v>
                  </c:pt>
                  <c:pt idx="1">
                    <c:v>0.415873775433616</c:v>
                  </c:pt>
                  <c:pt idx="2">
                    <c:v>0.226179515012631</c:v>
                  </c:pt>
                  <c:pt idx="3">
                    <c:v>0.75108002556053</c:v>
                  </c:pt>
                  <c:pt idx="4">
                    <c:v>0.308497276467113</c:v>
                  </c:pt>
                  <c:pt idx="5">
                    <c:v>0.252932961699382</c:v>
                  </c:pt>
                  <c:pt idx="6">
                    <c:v>0.246009155434899</c:v>
                  </c:pt>
                  <c:pt idx="7">
                    <c:v>0.121542814346321</c:v>
                  </c:pt>
                  <c:pt idx="8">
                    <c:v>0.0399334417687839</c:v>
                  </c:pt>
                </c:numCache>
              </c:numRef>
            </c:plus>
            <c:minus>
              <c:numRef>
                <c:f>'20120708 FL.TXT'!$B$31:$J$31</c:f>
                <c:numCache>
                  <c:formatCode>General</c:formatCode>
                  <c:ptCount val="9"/>
                  <c:pt idx="0">
                    <c:v>0.671967097918915</c:v>
                  </c:pt>
                  <c:pt idx="1">
                    <c:v>0.415873775433616</c:v>
                  </c:pt>
                  <c:pt idx="2">
                    <c:v>0.226179515012631</c:v>
                  </c:pt>
                  <c:pt idx="3">
                    <c:v>0.75108002556053</c:v>
                  </c:pt>
                  <c:pt idx="4">
                    <c:v>0.308497276467113</c:v>
                  </c:pt>
                  <c:pt idx="5">
                    <c:v>0.252932961699382</c:v>
                  </c:pt>
                  <c:pt idx="6">
                    <c:v>0.246009155434899</c:v>
                  </c:pt>
                  <c:pt idx="7">
                    <c:v>0.121542814346321</c:v>
                  </c:pt>
                  <c:pt idx="8">
                    <c:v>0.0399334417687839</c:v>
                  </c:pt>
                </c:numCache>
              </c:numRef>
            </c:minus>
          </c:errBars>
          <c:cat>
            <c:multiLvlStrRef>
              <c:f>'20120708 FL.TXT'!$B$28:$J$29</c:f>
              <c:multiLvlStrCache>
                <c:ptCount val="9"/>
                <c:lvl>
                  <c:pt idx="0">
                    <c:v>PBS</c:v>
                  </c:pt>
                  <c:pt idx="1">
                    <c:v>NC</c:v>
                  </c:pt>
                  <c:pt idx="2">
                    <c:v>shR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</c:v>
                  </c:pt>
                </c:lvl>
                <c:lvl>
                  <c:pt idx="0">
                    <c:v>pGL3 promoter</c:v>
                  </c:pt>
                  <c:pt idx="3">
                    <c:v>Acly up2</c:v>
                  </c:pt>
                  <c:pt idx="6">
                    <c:v>Acly up6</c:v>
                  </c:pt>
                </c:lvl>
              </c:multiLvlStrCache>
            </c:multiLvlStrRef>
          </c:cat>
          <c:val>
            <c:numRef>
              <c:f>'20120708 FL.TXT'!$B$30:$J$30</c:f>
              <c:numCache>
                <c:formatCode>General</c:formatCode>
                <c:ptCount val="9"/>
                <c:pt idx="0">
                  <c:v>1.161390353494546</c:v>
                </c:pt>
                <c:pt idx="1">
                  <c:v>0.657858873501556</c:v>
                </c:pt>
                <c:pt idx="2">
                  <c:v>0.598801080794889</c:v>
                </c:pt>
                <c:pt idx="3">
                  <c:v>1.871393179587583</c:v>
                </c:pt>
                <c:pt idx="4">
                  <c:v>1.117170532512607</c:v>
                </c:pt>
                <c:pt idx="5">
                  <c:v>1.544685000330234</c:v>
                </c:pt>
                <c:pt idx="6">
                  <c:v>0.980312914535859</c:v>
                </c:pt>
                <c:pt idx="7">
                  <c:v>0.437366588826967</c:v>
                </c:pt>
                <c:pt idx="8">
                  <c:v>0.837141023553652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472936"/>
        <c:axId val="-2136469960"/>
      </c:barChart>
      <c:catAx>
        <c:axId val="-21364729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469960"/>
        <c:crosses val="autoZero"/>
        <c:auto val="1"/>
        <c:lblAlgn val="ctr"/>
        <c:lblOffset val="100"/>
        <c:noMultiLvlLbl val="0"/>
      </c:catAx>
      <c:valAx>
        <c:axId val="-2136469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64729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'20121002 FL.TXT'!$B$40:$M$40</c:f>
                <c:numCache>
                  <c:formatCode>General</c:formatCode>
                  <c:ptCount val="12"/>
                  <c:pt idx="0">
                    <c:v>0.0484745667151271</c:v>
                  </c:pt>
                  <c:pt idx="1">
                    <c:v>0.0661470205156777</c:v>
                  </c:pt>
                  <c:pt idx="2">
                    <c:v>0.0794875585220178</c:v>
                  </c:pt>
                  <c:pt idx="3">
                    <c:v>0.110950544175952</c:v>
                  </c:pt>
                  <c:pt idx="4">
                    <c:v>0.0976901209781475</c:v>
                  </c:pt>
                  <c:pt idx="5">
                    <c:v>0.091493498435404</c:v>
                  </c:pt>
                  <c:pt idx="6">
                    <c:v>0.0744461329869795</c:v>
                  </c:pt>
                  <c:pt idx="7">
                    <c:v>0.0094128581326193</c:v>
                  </c:pt>
                  <c:pt idx="8">
                    <c:v>0.111980343578177</c:v>
                  </c:pt>
                  <c:pt idx="9">
                    <c:v>0.078381438760699</c:v>
                  </c:pt>
                  <c:pt idx="10">
                    <c:v>0.169614110996754</c:v>
                  </c:pt>
                  <c:pt idx="11">
                    <c:v>0.125158002923569</c:v>
                  </c:pt>
                </c:numCache>
              </c:numRef>
            </c:plus>
            <c:minus>
              <c:numRef>
                <c:f>'20121002 FL.TXT'!$B$40:$M$40</c:f>
                <c:numCache>
                  <c:formatCode>General</c:formatCode>
                  <c:ptCount val="12"/>
                  <c:pt idx="0">
                    <c:v>0.0484745667151271</c:v>
                  </c:pt>
                  <c:pt idx="1">
                    <c:v>0.0661470205156777</c:v>
                  </c:pt>
                  <c:pt idx="2">
                    <c:v>0.0794875585220178</c:v>
                  </c:pt>
                  <c:pt idx="3">
                    <c:v>0.110950544175952</c:v>
                  </c:pt>
                  <c:pt idx="4">
                    <c:v>0.0976901209781475</c:v>
                  </c:pt>
                  <c:pt idx="5">
                    <c:v>0.091493498435404</c:v>
                  </c:pt>
                  <c:pt idx="6">
                    <c:v>0.0744461329869795</c:v>
                  </c:pt>
                  <c:pt idx="7">
                    <c:v>0.0094128581326193</c:v>
                  </c:pt>
                  <c:pt idx="8">
                    <c:v>0.111980343578177</c:v>
                  </c:pt>
                  <c:pt idx="9">
                    <c:v>0.078381438760699</c:v>
                  </c:pt>
                  <c:pt idx="10">
                    <c:v>0.169614110996754</c:v>
                  </c:pt>
                  <c:pt idx="11">
                    <c:v>0.125158002923569</c:v>
                  </c:pt>
                </c:numCache>
              </c:numRef>
            </c:minus>
          </c:errBars>
          <c:cat>
            <c:multiLvlStrRef>
              <c:f>'20121002 FL.TXT'!$B$37:$M$38</c:f>
              <c:multiLvlStrCache>
                <c:ptCount val="12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  <c:pt idx="6">
                    <c:v>PBS</c:v>
                  </c:pt>
                  <c:pt idx="7">
                    <c:v>NC</c:v>
                  </c:pt>
                  <c:pt idx="8">
                    <c:v>shR3</c:v>
                  </c:pt>
                  <c:pt idx="9">
                    <c:v>PBS</c:v>
                  </c:pt>
                  <c:pt idx="10">
                    <c:v>NC</c:v>
                  </c:pt>
                  <c:pt idx="11">
                    <c:v>shR3</c:v>
                  </c:pt>
                </c:lvl>
                <c:lvl>
                  <c:pt idx="0">
                    <c:v>Acly 6-1</c:v>
                  </c:pt>
                  <c:pt idx="3">
                    <c:v>Acly 6-2</c:v>
                  </c:pt>
                  <c:pt idx="6">
                    <c:v>Acly6 1.1k</c:v>
                  </c:pt>
                  <c:pt idx="9">
                    <c:v>Acly6 2.3k</c:v>
                  </c:pt>
                </c:lvl>
              </c:multiLvlStrCache>
            </c:multiLvlStrRef>
          </c:cat>
          <c:val>
            <c:numRef>
              <c:f>'20121002 FL.TXT'!$B$39:$M$39</c:f>
              <c:numCache>
                <c:formatCode>0.00</c:formatCode>
                <c:ptCount val="12"/>
                <c:pt idx="0">
                  <c:v>0.912159380571305</c:v>
                </c:pt>
                <c:pt idx="1">
                  <c:v>0.933920526165733</c:v>
                </c:pt>
                <c:pt idx="2">
                  <c:v>1.280442228505706</c:v>
                </c:pt>
                <c:pt idx="3">
                  <c:v>1.15771186719826</c:v>
                </c:pt>
                <c:pt idx="4">
                  <c:v>1.162231559718743</c:v>
                </c:pt>
                <c:pt idx="5">
                  <c:v>1.313405058636105</c:v>
                </c:pt>
                <c:pt idx="6">
                  <c:v>0.626371321670587</c:v>
                </c:pt>
                <c:pt idx="7">
                  <c:v>0.637603456786285</c:v>
                </c:pt>
                <c:pt idx="8">
                  <c:v>0.871799004321678</c:v>
                </c:pt>
                <c:pt idx="9">
                  <c:v>0.784057044168711</c:v>
                </c:pt>
                <c:pt idx="10">
                  <c:v>0.842401811879913</c:v>
                </c:pt>
                <c:pt idx="11">
                  <c:v>0.720796180677848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438024"/>
        <c:axId val="-2136435048"/>
      </c:barChart>
      <c:catAx>
        <c:axId val="-21364380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435048"/>
        <c:crosses val="autoZero"/>
        <c:auto val="1"/>
        <c:lblAlgn val="ctr"/>
        <c:lblOffset val="100"/>
        <c:noMultiLvlLbl val="0"/>
      </c:catAx>
      <c:valAx>
        <c:axId val="-2136435048"/>
        <c:scaling>
          <c:orientation val="minMax"/>
        </c:scaling>
        <c:delete val="0"/>
        <c:axPos val="l"/>
        <c:majorGridlines/>
        <c:numFmt formatCode="0.00" sourceLinked="1"/>
        <c:majorTickMark val="out"/>
        <c:minorTickMark val="none"/>
        <c:tickLblPos val="nextTo"/>
        <c:crossAx val="-2136438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Glucose consumption in Hepa 1-6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975256"/>
        <c:axId val="-2140972056"/>
      </c:barChart>
      <c:catAx>
        <c:axId val="-2140975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/>
          <a:lstStyle/>
          <a:p>
            <a:pPr>
              <a:defRPr/>
            </a:pPr>
            <a:endParaRPr lang="en-US"/>
          </a:p>
        </c:txPr>
        <c:crossAx val="-2140972056"/>
        <c:crosses val="autoZero"/>
        <c:auto val="1"/>
        <c:lblAlgn val="ctr"/>
        <c:lblOffset val="100"/>
        <c:noMultiLvlLbl val="0"/>
      </c:catAx>
      <c:valAx>
        <c:axId val="-21409720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09752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Glucose!$B$83:$D$83</c:f>
                <c:numCache>
                  <c:formatCode>General</c:formatCode>
                  <c:ptCount val="3"/>
                  <c:pt idx="0">
                    <c:v>0.323545422730335</c:v>
                  </c:pt>
                  <c:pt idx="1">
                    <c:v>0.242177852023029</c:v>
                  </c:pt>
                  <c:pt idx="2">
                    <c:v>0.918512382983117</c:v>
                  </c:pt>
                </c:numCache>
              </c:numRef>
            </c:plus>
            <c:minus>
              <c:numRef>
                <c:f>Glucose!$B$83:$D$83</c:f>
                <c:numCache>
                  <c:formatCode>General</c:formatCode>
                  <c:ptCount val="3"/>
                  <c:pt idx="0">
                    <c:v>0.323545422730335</c:v>
                  </c:pt>
                  <c:pt idx="1">
                    <c:v>0.242177852023029</c:v>
                  </c:pt>
                  <c:pt idx="2">
                    <c:v>0.918512382983117</c:v>
                  </c:pt>
                </c:numCache>
              </c:numRef>
            </c:minus>
          </c:errBars>
          <c:cat>
            <c:strRef>
              <c:f>Glucose!$B$77:$D$77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Glucose!$B$82:$D$82</c:f>
              <c:numCache>
                <c:formatCode>General</c:formatCode>
                <c:ptCount val="3"/>
                <c:pt idx="0">
                  <c:v>4.684302521514477</c:v>
                </c:pt>
                <c:pt idx="1">
                  <c:v>4.204796921933915</c:v>
                </c:pt>
                <c:pt idx="2">
                  <c:v>5.667150565430647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0984584"/>
        <c:axId val="2062277496"/>
      </c:barChart>
      <c:catAx>
        <c:axId val="-2140984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62277496"/>
        <c:crosses val="autoZero"/>
        <c:auto val="1"/>
        <c:lblAlgn val="ctr"/>
        <c:lblOffset val="100"/>
        <c:noMultiLvlLbl val="0"/>
      </c:catAx>
      <c:valAx>
        <c:axId val="2062277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glucose consumption mg/mg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0984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AUC analysis of Glycolysis</a:t>
            </a:r>
            <a:r>
              <a:rPr lang="en-US" baseline="0"/>
              <a:t> with PPP2R5C KD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Glycolysis</c:v>
          </c:tx>
          <c:invertIfNegative val="0"/>
          <c:errBars>
            <c:errBarType val="both"/>
            <c:errValType val="cust"/>
            <c:noEndCap val="0"/>
            <c:plus>
              <c:numRef>
                <c:f>Sheet1!$D$3:$D$5</c:f>
                <c:numCache>
                  <c:formatCode>General</c:formatCode>
                  <c:ptCount val="3"/>
                  <c:pt idx="0">
                    <c:v>0.27</c:v>
                  </c:pt>
                  <c:pt idx="1">
                    <c:v>0.23</c:v>
                  </c:pt>
                  <c:pt idx="2">
                    <c:v>0.41</c:v>
                  </c:pt>
                </c:numCache>
              </c:numRef>
            </c:plus>
            <c:minus>
              <c:numRef>
                <c:f>Sheet1!$D$3:$D$5</c:f>
                <c:numCache>
                  <c:formatCode>General</c:formatCode>
                  <c:ptCount val="3"/>
                  <c:pt idx="0">
                    <c:v>0.27</c:v>
                  </c:pt>
                  <c:pt idx="1">
                    <c:v>0.23</c:v>
                  </c:pt>
                  <c:pt idx="2">
                    <c:v>0.41</c:v>
                  </c:pt>
                </c:numCache>
              </c:numRef>
            </c:minus>
          </c:errBars>
          <c:cat>
            <c:strRef>
              <c:f>Sheet1!$A$3:$A$5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Sheet1!$C$3:$C$5</c:f>
              <c:numCache>
                <c:formatCode>0.00</c:formatCode>
                <c:ptCount val="3"/>
                <c:pt idx="0">
                  <c:v>1.71</c:v>
                </c:pt>
                <c:pt idx="1">
                  <c:v>1.11</c:v>
                </c:pt>
                <c:pt idx="2">
                  <c:v>1.28</c:v>
                </c:pt>
              </c:numCache>
            </c:numRef>
          </c:val>
        </c:ser>
        <c:ser>
          <c:idx val="1"/>
          <c:order val="1"/>
          <c:tx>
            <c:v>Glycolysis + Capacity</c:v>
          </c:tx>
          <c:invertIfNegative val="0"/>
          <c:errBars>
            <c:errBarType val="both"/>
            <c:errValType val="cust"/>
            <c:noEndCap val="0"/>
            <c:plus>
              <c:numRef>
                <c:f>Sheet1!$G$3:$G$5</c:f>
                <c:numCache>
                  <c:formatCode>General</c:formatCode>
                  <c:ptCount val="3"/>
                  <c:pt idx="0">
                    <c:v>0.63</c:v>
                  </c:pt>
                  <c:pt idx="1">
                    <c:v>0.47</c:v>
                  </c:pt>
                  <c:pt idx="2">
                    <c:v>0.82</c:v>
                  </c:pt>
                </c:numCache>
              </c:numRef>
            </c:plus>
            <c:minus>
              <c:numRef>
                <c:f>Sheet1!$G$3:$G$5</c:f>
                <c:numCache>
                  <c:formatCode>General</c:formatCode>
                  <c:ptCount val="3"/>
                  <c:pt idx="0">
                    <c:v>0.63</c:v>
                  </c:pt>
                  <c:pt idx="1">
                    <c:v>0.47</c:v>
                  </c:pt>
                  <c:pt idx="2">
                    <c:v>0.82</c:v>
                  </c:pt>
                </c:numCache>
              </c:numRef>
            </c:minus>
          </c:errBars>
          <c:cat>
            <c:strRef>
              <c:f>Sheet1!$A$3:$A$5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Sheet1!$F$3:$F$5</c:f>
              <c:numCache>
                <c:formatCode>0.00</c:formatCode>
                <c:ptCount val="3"/>
                <c:pt idx="0">
                  <c:v>3.71</c:v>
                </c:pt>
                <c:pt idx="1">
                  <c:v>2.34</c:v>
                </c:pt>
                <c:pt idx="2">
                  <c:v>2.7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345576"/>
        <c:axId val="-2136342600"/>
      </c:barChart>
      <c:catAx>
        <c:axId val="-213634557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6342600"/>
        <c:crosses val="autoZero"/>
        <c:auto val="1"/>
        <c:lblAlgn val="ctr"/>
        <c:lblOffset val="100"/>
        <c:noMultiLvlLbl val="0"/>
      </c:catAx>
      <c:valAx>
        <c:axId val="-2136342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AUC ECAR (mpH)</a:t>
                </a:r>
              </a:p>
            </c:rich>
          </c:tx>
          <c:overlay val="0"/>
        </c:title>
        <c:numFmt formatCode="0.00" sourceLinked="1"/>
        <c:majorTickMark val="out"/>
        <c:minorTickMark val="none"/>
        <c:tickLblPos val="nextTo"/>
        <c:crossAx val="-21363455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'121123-seahorse-norm_Image'!$L$3:$L$5</c:f>
                <c:numCache>
                  <c:formatCode>General</c:formatCode>
                  <c:ptCount val="3"/>
                  <c:pt idx="0">
                    <c:v>136.9421466</c:v>
                  </c:pt>
                  <c:pt idx="1">
                    <c:v>81.97167841</c:v>
                  </c:pt>
                  <c:pt idx="2">
                    <c:v>105.2792463</c:v>
                  </c:pt>
                </c:numCache>
              </c:numRef>
            </c:plus>
            <c:minus>
              <c:numRef>
                <c:f>'121123-seahorse-norm_Image'!$L$3:$L$5</c:f>
                <c:numCache>
                  <c:formatCode>General</c:formatCode>
                  <c:ptCount val="3"/>
                  <c:pt idx="0">
                    <c:v>136.9421466</c:v>
                  </c:pt>
                  <c:pt idx="1">
                    <c:v>81.97167841</c:v>
                  </c:pt>
                  <c:pt idx="2">
                    <c:v>105.2792463</c:v>
                  </c:pt>
                </c:numCache>
              </c:numRef>
            </c:minus>
          </c:errBars>
          <c:cat>
            <c:strRef>
              <c:f>'121123-seahorse-norm_Image'!$J$3:$J$5</c:f>
              <c:strCache>
                <c:ptCount val="3"/>
                <c:pt idx="0">
                  <c:v>PBS</c:v>
                </c:pt>
                <c:pt idx="1">
                  <c:v>NC</c:v>
                </c:pt>
                <c:pt idx="2">
                  <c:v>shR3</c:v>
                </c:pt>
              </c:strCache>
            </c:strRef>
          </c:cat>
          <c:val>
            <c:numRef>
              <c:f>'121123-seahorse-norm_Image'!$K$3:$K$5</c:f>
              <c:numCache>
                <c:formatCode>General</c:formatCode>
                <c:ptCount val="3"/>
                <c:pt idx="0">
                  <c:v>375.3333332999995</c:v>
                </c:pt>
                <c:pt idx="1">
                  <c:v>469.0833332999995</c:v>
                </c:pt>
                <c:pt idx="2">
                  <c:v>268.4166667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733800"/>
        <c:axId val="-2137730824"/>
      </c:barChart>
      <c:catAx>
        <c:axId val="-213773380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7730824"/>
        <c:crosses val="autoZero"/>
        <c:auto val="1"/>
        <c:lblAlgn val="ctr"/>
        <c:lblOffset val="100"/>
        <c:noMultiLvlLbl val="0"/>
      </c:catAx>
      <c:valAx>
        <c:axId val="-2137730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7338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i</a:t>
            </a:r>
            <a:r>
              <a:rPr lang="en-US" baseline="0"/>
              <a:t>n Hepa 1-6 (Teleman Lab)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plus>
            <c:minus>
              <c:numRef>
                <c:f>Sheet1!$B$93:$G$93</c:f>
                <c:numCache>
                  <c:formatCode>General</c:formatCode>
                  <c:ptCount val="6"/>
                  <c:pt idx="0">
                    <c:v>1.802974608640814</c:v>
                  </c:pt>
                  <c:pt idx="1">
                    <c:v>0.430488681673364</c:v>
                  </c:pt>
                  <c:pt idx="2">
                    <c:v>1.090269698055052</c:v>
                  </c:pt>
                  <c:pt idx="3">
                    <c:v>0.204452971026534</c:v>
                  </c:pt>
                  <c:pt idx="4">
                    <c:v>0.0423319545531285</c:v>
                  </c:pt>
                  <c:pt idx="5">
                    <c:v>0.84043059948715</c:v>
                  </c:pt>
                </c:numCache>
              </c:numRef>
            </c:minus>
          </c:errBars>
          <c:cat>
            <c:multiLvlStrRef>
              <c:f>Sheet1!$B$85:$G$86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Control</c:v>
                  </c:pt>
                  <c:pt idx="3">
                    <c:v>20 nM Rapamycin</c:v>
                  </c:pt>
                </c:lvl>
              </c:multiLvlStrCache>
            </c:multiLvlStrRef>
          </c:cat>
          <c:val>
            <c:numRef>
              <c:f>Sheet1!$B$92:$G$92</c:f>
              <c:numCache>
                <c:formatCode>General</c:formatCode>
                <c:ptCount val="6"/>
                <c:pt idx="0">
                  <c:v>26.05598482461635</c:v>
                </c:pt>
                <c:pt idx="1">
                  <c:v>23.16745952357657</c:v>
                </c:pt>
                <c:pt idx="2">
                  <c:v>30.10519402112347</c:v>
                </c:pt>
                <c:pt idx="3">
                  <c:v>30.13291514110956</c:v>
                </c:pt>
                <c:pt idx="4">
                  <c:v>29.50763873509646</c:v>
                </c:pt>
                <c:pt idx="5">
                  <c:v>36.6137218941953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101144"/>
        <c:axId val="-2141106056"/>
      </c:barChart>
      <c:catAx>
        <c:axId val="-2141101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1106056"/>
        <c:crosses val="autoZero"/>
        <c:auto val="1"/>
        <c:lblAlgn val="ctr"/>
        <c:lblOffset val="100"/>
        <c:noMultiLvlLbl val="0"/>
      </c:catAx>
      <c:valAx>
        <c:axId val="-21411060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41101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TAG profile of PPP2R5C KD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Ref>
                <c:f>'tag 2 point std curve'!$B$98:$G$98</c:f>
                <c:numCache>
                  <c:formatCode>General</c:formatCode>
                  <c:ptCount val="6"/>
                  <c:pt idx="0">
                    <c:v>0.850318265787929</c:v>
                  </c:pt>
                  <c:pt idx="1">
                    <c:v>1.012768232374747</c:v>
                  </c:pt>
                  <c:pt idx="2">
                    <c:v>0.22190304917</c:v>
                  </c:pt>
                  <c:pt idx="3">
                    <c:v>0.206776131367997</c:v>
                  </c:pt>
                  <c:pt idx="4">
                    <c:v>0.367855868352386</c:v>
                  </c:pt>
                  <c:pt idx="5">
                    <c:v>0.146483630997181</c:v>
                  </c:pt>
                </c:numCache>
              </c:numRef>
            </c:plus>
            <c:minus>
              <c:numRef>
                <c:f>'tag 2 point std curve'!$B$98:$G$98</c:f>
                <c:numCache>
                  <c:formatCode>General</c:formatCode>
                  <c:ptCount val="6"/>
                  <c:pt idx="0">
                    <c:v>0.850318265787929</c:v>
                  </c:pt>
                  <c:pt idx="1">
                    <c:v>1.012768232374747</c:v>
                  </c:pt>
                  <c:pt idx="2">
                    <c:v>0.22190304917</c:v>
                  </c:pt>
                  <c:pt idx="3">
                    <c:v>0.206776131367997</c:v>
                  </c:pt>
                  <c:pt idx="4">
                    <c:v>0.367855868352386</c:v>
                  </c:pt>
                  <c:pt idx="5">
                    <c:v>0.146483630997181</c:v>
                  </c:pt>
                </c:numCache>
              </c:numRef>
            </c:minus>
          </c:errBars>
          <c:cat>
            <c:multiLvlStrRef>
              <c:f>'tag 2 point std curve'!$B$78:$G$79</c:f>
              <c:multiLvlStrCache>
                <c:ptCount val="6"/>
                <c:lvl>
                  <c:pt idx="0">
                    <c:v>PBS</c:v>
                  </c:pt>
                  <c:pt idx="1">
                    <c:v>NC</c:v>
                  </c:pt>
                  <c:pt idx="2">
                    <c:v>shR3</c:v>
                  </c:pt>
                  <c:pt idx="3">
                    <c:v>PBS</c:v>
                  </c:pt>
                  <c:pt idx="4">
                    <c:v>NC</c:v>
                  </c:pt>
                  <c:pt idx="5">
                    <c:v>shR3</c:v>
                  </c:pt>
                </c:lvl>
                <c:lvl>
                  <c:pt idx="0">
                    <c:v>72 hrs KD</c:v>
                  </c:pt>
                  <c:pt idx="3">
                    <c:v>96 hrs KD</c:v>
                  </c:pt>
                </c:lvl>
              </c:multiLvlStrCache>
            </c:multiLvlStrRef>
          </c:cat>
          <c:val>
            <c:numRef>
              <c:f>'tag 2 point std curve'!$B$97:$G$97</c:f>
              <c:numCache>
                <c:formatCode>General</c:formatCode>
                <c:ptCount val="6"/>
                <c:pt idx="0">
                  <c:v>10.87583783205525</c:v>
                </c:pt>
                <c:pt idx="1">
                  <c:v>16.98191716636421</c:v>
                </c:pt>
                <c:pt idx="2">
                  <c:v>27.3489013631956</c:v>
                </c:pt>
                <c:pt idx="3">
                  <c:v>11.41541690640437</c:v>
                </c:pt>
                <c:pt idx="4">
                  <c:v>18.10611026329741</c:v>
                </c:pt>
                <c:pt idx="5">
                  <c:v>31.23826410136638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770392"/>
        <c:axId val="-2137767416"/>
      </c:barChart>
      <c:catAx>
        <c:axId val="-21377703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7767416"/>
        <c:crosses val="autoZero"/>
        <c:auto val="1"/>
        <c:lblAlgn val="ctr"/>
        <c:lblOffset val="100"/>
        <c:noMultiLvlLbl val="0"/>
      </c:catAx>
      <c:valAx>
        <c:axId val="-21377674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TAG nmol/mg protein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77703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F6B0F-6868-1C40-AAC0-51C36315C6C8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12BE9-0FCF-BD48-BA34-8D5D6A786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Thr55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dephosphorylation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required for B56gamma3-mediated inhibition of cell proliferation and cell transformation, S15 phosphorylation is required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desphosphorylation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 T55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12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5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Knocking</a:t>
            </a:r>
            <a:r>
              <a:rPr lang="en-US" baseline="0" dirty="0" smtClean="0"/>
              <a:t> down </a:t>
            </a:r>
            <a:r>
              <a:rPr lang="en-US" dirty="0" smtClean="0"/>
              <a:t>PPP2R5C is like an amplifier for </a:t>
            </a:r>
            <a:r>
              <a:rPr lang="en-US" dirty="0" err="1" smtClean="0"/>
              <a:t>lipogenesis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Dissect</a:t>
            </a:r>
            <a:r>
              <a:rPr lang="en-US" baseline="0" dirty="0" smtClean="0"/>
              <a:t> pathway in TAG biosynthesis. </a:t>
            </a:r>
            <a:r>
              <a:rPr lang="en-US" baseline="0" dirty="0" err="1" smtClean="0"/>
              <a:t>Lysophosphatic</a:t>
            </a:r>
            <a:r>
              <a:rPr lang="en-US" baseline="0" dirty="0" smtClean="0"/>
              <a:t> acid.  A lot of signaling molecule in these intermediates. DAG for </a:t>
            </a:r>
            <a:r>
              <a:rPr lang="en-US" baseline="0" dirty="0" err="1" smtClean="0"/>
              <a:t>pkc</a:t>
            </a:r>
            <a:r>
              <a:rPr lang="en-US" baseline="0" dirty="0" smtClean="0"/>
              <a:t>, PA for </a:t>
            </a:r>
            <a:r>
              <a:rPr lang="en-US" baseline="0" dirty="0" err="1" smtClean="0"/>
              <a:t>mTOR</a:t>
            </a:r>
            <a:r>
              <a:rPr lang="en-US" baseline="0" dirty="0" smtClean="0"/>
              <a:t>. Binding tor.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4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Nuclear receptor control several </a:t>
            </a:r>
            <a:r>
              <a:rPr lang="en-US" dirty="0" err="1" smtClean="0"/>
              <a:t>bHLH</a:t>
            </a:r>
            <a:r>
              <a:rPr lang="en-US" dirty="0" smtClean="0"/>
              <a:t> transcription factor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ligogenesis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Neighbouring</a:t>
            </a:r>
            <a:r>
              <a:rPr lang="en-US" baseline="0" dirty="0" smtClean="0"/>
              <a:t> gene is not </a:t>
            </a:r>
            <a:r>
              <a:rPr lang="en-US" baseline="0" dirty="0" err="1" smtClean="0"/>
              <a:t>afftected</a:t>
            </a:r>
            <a:r>
              <a:rPr lang="en-US" baseline="0" dirty="0" smtClean="0"/>
              <a:t> in KD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26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Ppp2a catalytic subunit active center. Metal ion depend enzyme.</a:t>
            </a:r>
            <a:r>
              <a:rPr lang="en-US" baseline="0" dirty="0" smtClean="0"/>
              <a:t> Mutant destabilized metal ion chelating or amino acid for charge transfer.  3 mutant, all binding with ppp2r5c and reported to be dead mutant.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srebp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err="1" smtClean="0"/>
              <a:t>shRNA</a:t>
            </a:r>
            <a:r>
              <a:rPr lang="en-US" baseline="0" dirty="0" smtClean="0"/>
              <a:t>, packaging into AV, infect cell for 24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, check at 48 hr. MOI = 100 or 200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8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Knocking</a:t>
            </a:r>
            <a:r>
              <a:rPr lang="en-US" baseline="0" dirty="0" smtClean="0"/>
              <a:t> down </a:t>
            </a:r>
            <a:r>
              <a:rPr lang="en-US" dirty="0" smtClean="0"/>
              <a:t>PPP2R5C is like an amplifier for </a:t>
            </a:r>
            <a:r>
              <a:rPr lang="en-US" dirty="0" err="1" smtClean="0"/>
              <a:t>lipogenesis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9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Ppp2a catalytic subunit active center. Metal ion depend enzyme.</a:t>
            </a:r>
            <a:r>
              <a:rPr lang="en-US" baseline="0" dirty="0" smtClean="0"/>
              <a:t> Mutant destabilized metal ion chelating or amino acid for charge transfer.  3 mutant, all binding with ppp2r5c and reported to be dead mutant.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srebp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Srebp</a:t>
            </a:r>
            <a:r>
              <a:rPr lang="en-US" dirty="0" smtClean="0"/>
              <a:t>, </a:t>
            </a:r>
            <a:r>
              <a:rPr lang="en-US" dirty="0" err="1" smtClean="0"/>
              <a:t>ampk</a:t>
            </a:r>
            <a:r>
              <a:rPr lang="en-US" dirty="0" smtClean="0"/>
              <a:t>, actin, </a:t>
            </a:r>
            <a:r>
              <a:rPr lang="en-US" dirty="0" err="1" smtClean="0"/>
              <a:t>tublin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smtClean="0"/>
              <a:t>No interaction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course,</a:t>
            </a:r>
            <a:r>
              <a:rPr lang="en-US" baseline="0" dirty="0" smtClean="0"/>
              <a:t> even stronger at 72 hrs.  With </a:t>
            </a:r>
            <a:r>
              <a:rPr lang="en-US" baseline="0" dirty="0" err="1" smtClean="0"/>
              <a:t>technial</a:t>
            </a:r>
            <a:r>
              <a:rPr lang="en-US" baseline="0" dirty="0" smtClean="0"/>
              <a:t> improvement. If you really care about your experiment, you should invent method for your own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Knocking</a:t>
            </a:r>
            <a:r>
              <a:rPr lang="en-US" baseline="0" dirty="0" smtClean="0"/>
              <a:t> down </a:t>
            </a:r>
            <a:r>
              <a:rPr lang="en-US" dirty="0" smtClean="0"/>
              <a:t>PPP2R5C is like an amplifier for </a:t>
            </a:r>
            <a:r>
              <a:rPr lang="en-US" dirty="0" err="1" smtClean="0"/>
              <a:t>lipogenesis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9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Ampk</a:t>
            </a:r>
            <a:r>
              <a:rPr lang="en-US" dirty="0" smtClean="0"/>
              <a:t> counter act effect of s6k and hif1a on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8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Ppp2a catalytic subunit active center. Metal ion depend enzyme.</a:t>
            </a:r>
            <a:r>
              <a:rPr lang="en-US" baseline="0" dirty="0" smtClean="0"/>
              <a:t> Mutant destabilized metal ion chelating or amino acid for charge transfer.  3 mutant, all binding with ppp2r5c and reported to be dead mutant.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7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srebp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Srebp</a:t>
            </a:r>
            <a:r>
              <a:rPr lang="en-US" dirty="0" smtClean="0"/>
              <a:t>, </a:t>
            </a:r>
            <a:r>
              <a:rPr lang="en-US" dirty="0" err="1" smtClean="0"/>
              <a:t>ampk</a:t>
            </a:r>
            <a:r>
              <a:rPr lang="en-US" dirty="0" smtClean="0"/>
              <a:t>, actin, </a:t>
            </a:r>
            <a:r>
              <a:rPr lang="en-US" dirty="0" err="1" smtClean="0"/>
              <a:t>tublin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smtClean="0"/>
              <a:t>No interaction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(11/26/13 10:46) -----</a:t>
            </a:r>
          </a:p>
          <a:p>
            <a:r>
              <a:rPr lang="en-US"/>
              <a:t>starved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52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(11/26/13 10:46) -----</a:t>
            </a:r>
          </a:p>
          <a:p>
            <a:r>
              <a:rPr lang="en-US"/>
              <a:t>glut4 staining for tanslocation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 err="1" smtClean="0"/>
              <a:t>Type</a:t>
            </a:r>
            <a:r>
              <a:rPr lang="es-ES" sz="1200" b="1" dirty="0" smtClean="0"/>
              <a:t> 2 diabetes </a:t>
            </a:r>
            <a:r>
              <a:rPr lang="es-ES" sz="1200" b="1" dirty="0" err="1" smtClean="0"/>
              <a:t>enhances</a:t>
            </a:r>
            <a:r>
              <a:rPr lang="es-ES" sz="1200" b="1" dirty="0" smtClean="0"/>
              <a:t> </a:t>
            </a:r>
            <a:r>
              <a:rPr lang="es-ES" sz="1200" b="1" dirty="0" err="1" smtClean="0"/>
              <a:t>the</a:t>
            </a:r>
            <a:r>
              <a:rPr lang="es-ES" sz="1200" b="1" dirty="0" smtClean="0"/>
              <a:t> gene </a:t>
            </a:r>
            <a:r>
              <a:rPr lang="es-ES" sz="1200" b="1" dirty="0" err="1" smtClean="0"/>
              <a:t>expression</a:t>
            </a:r>
            <a:r>
              <a:rPr lang="es-ES" sz="1200" b="1" dirty="0" smtClean="0"/>
              <a:t> of PPP2R5C in </a:t>
            </a:r>
            <a:r>
              <a:rPr lang="es-ES" sz="1200" b="1" dirty="0" err="1" smtClean="0"/>
              <a:t>subcutaneous</a:t>
            </a:r>
            <a:r>
              <a:rPr lang="es-ES" sz="1200" b="1" dirty="0" smtClean="0"/>
              <a:t> </a:t>
            </a:r>
            <a:r>
              <a:rPr lang="es-ES" sz="1200" b="1" dirty="0" err="1" smtClean="0"/>
              <a:t>adipose</a:t>
            </a:r>
            <a:r>
              <a:rPr lang="es-ES" sz="1200" b="1" dirty="0" smtClean="0"/>
              <a:t> </a:t>
            </a:r>
            <a:r>
              <a:rPr lang="es-ES" sz="1200" b="1" dirty="0" err="1" smtClean="0"/>
              <a:t>tissue</a:t>
            </a:r>
            <a:r>
              <a:rPr lang="es-ES" sz="1200" b="1" dirty="0" smtClean="0"/>
              <a:t> (</a:t>
            </a:r>
            <a:r>
              <a:rPr lang="es-ES" sz="1200" b="1" dirty="0" err="1" smtClean="0"/>
              <a:t>but</a:t>
            </a:r>
            <a:r>
              <a:rPr lang="es-ES" sz="1200" b="1" dirty="0" smtClean="0"/>
              <a:t> </a:t>
            </a:r>
            <a:r>
              <a:rPr lang="es-ES" sz="1200" b="1" dirty="0" err="1" smtClean="0"/>
              <a:t>not</a:t>
            </a:r>
            <a:r>
              <a:rPr lang="es-ES" sz="1200" b="1" dirty="0" smtClean="0"/>
              <a:t> in visceral </a:t>
            </a:r>
            <a:r>
              <a:rPr lang="es-ES" sz="1200" b="1" dirty="0" err="1" smtClean="0"/>
              <a:t>adipose</a:t>
            </a:r>
            <a:r>
              <a:rPr lang="es-ES" sz="1200" b="1" dirty="0" smtClean="0"/>
              <a:t> </a:t>
            </a:r>
            <a:r>
              <a:rPr lang="es-ES" sz="1200" b="1" dirty="0" err="1" smtClean="0"/>
              <a:t>tissue</a:t>
            </a:r>
            <a:r>
              <a:rPr lang="es-ES" sz="1200" b="1" dirty="0" smtClean="0"/>
              <a:t>)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8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course,</a:t>
            </a:r>
            <a:r>
              <a:rPr lang="en-US" baseline="0" dirty="0" smtClean="0"/>
              <a:t> even stronger at 72 hrs.  With </a:t>
            </a:r>
            <a:r>
              <a:rPr lang="en-US" baseline="0" dirty="0" err="1" smtClean="0"/>
              <a:t>technial</a:t>
            </a:r>
            <a:r>
              <a:rPr lang="en-US" baseline="0" dirty="0" smtClean="0"/>
              <a:t> improvement. If you really care about your experiment, you should invent method for your own experiment.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Knocking</a:t>
            </a:r>
            <a:r>
              <a:rPr lang="en-US" baseline="0" dirty="0" smtClean="0"/>
              <a:t> down </a:t>
            </a:r>
            <a:r>
              <a:rPr lang="en-US" dirty="0" smtClean="0"/>
              <a:t>PPP2R5C is like an amplifier for </a:t>
            </a:r>
            <a:r>
              <a:rPr lang="en-US" dirty="0" err="1" smtClean="0"/>
              <a:t>lipogenesis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698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srebp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3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(11/26/13 10:46) -----</a:t>
            </a:r>
          </a:p>
          <a:p>
            <a:r>
              <a:rPr lang="en-US"/>
              <a:t>virus on primary hepa on hif1 targets and hif1a phostag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Fasted for 24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hrs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refed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hrs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1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Hela</a:t>
            </a:r>
            <a:r>
              <a:rPr lang="en-US" dirty="0" smtClean="0"/>
              <a:t>,</a:t>
            </a:r>
            <a:r>
              <a:rPr lang="en-US" baseline="0" dirty="0" smtClean="0"/>
              <a:t> 293T, crosslinking, detergent(triton x-100, CHAPS)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0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(11-4-6 15:46) -----</a:t>
            </a:r>
          </a:p>
          <a:p>
            <a:r>
              <a:rPr lang="en-US"/>
              <a:t>8:1 ratio shR or miR/RL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8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Liver specific promoter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008D2-5612-F54D-A66A-98B252CC2B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0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in targeting different isoforms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Taqman</a:t>
            </a:r>
            <a:r>
              <a:rPr lang="en-US" baseline="0" dirty="0" smtClean="0"/>
              <a:t> for all, 3 for  3,4,7,8.</a:t>
            </a:r>
          </a:p>
          <a:p>
            <a:endParaRPr lang="en-US" dirty="0"/>
          </a:p>
          <a:p>
            <a:r>
              <a:rPr lang="en-US" dirty="0"/>
              <a:t>----- Meeting Notes (11-8-26 10:28) -----</a:t>
            </a:r>
          </a:p>
          <a:p>
            <a:r>
              <a:rPr lang="en-US" dirty="0"/>
              <a:t>check ppp2R5c in hepa with PBS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5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 to total</a:t>
            </a:r>
            <a:r>
              <a:rPr lang="en-US" baseline="0" dirty="0" smtClean="0"/>
              <a:t> protein content</a:t>
            </a:r>
          </a:p>
          <a:p>
            <a:r>
              <a:rPr lang="en-US" dirty="0" smtClean="0"/>
              <a:t>Need to be done more carefully</a:t>
            </a:r>
            <a:r>
              <a:rPr lang="en-US" baseline="0" dirty="0" smtClean="0"/>
              <a:t> to get publishable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AAC0F-729C-6443-B35B-0813555DD9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1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2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1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9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02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4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7057C-838A-8B42-96FE-E0FFAADF8D3B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B6ABE-26A1-6041-93A3-AD19F8E1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4" Type="http://schemas.openxmlformats.org/officeDocument/2006/relationships/chart" Target="../charts/chart9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9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9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9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9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chart" Target="../charts/chart2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1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11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chart" Target="../charts/chart1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4" Type="http://schemas.openxmlformats.org/officeDocument/2006/relationships/chart" Target="../charts/chart2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3" Type="http://schemas.openxmlformats.org/officeDocument/2006/relationships/chart" Target="../charts/chart120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2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2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2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Relationship Id="rId3" Type="http://schemas.openxmlformats.org/officeDocument/2006/relationships/chart" Target="../charts/chart12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2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12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12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28.xml"/><Relationship Id="rId3" Type="http://schemas.openxmlformats.org/officeDocument/2006/relationships/chart" Target="../charts/chart12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0.xml"/><Relationship Id="rId4" Type="http://schemas.openxmlformats.org/officeDocument/2006/relationships/chart" Target="../charts/chart13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3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3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3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em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em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em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em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6.xml"/><Relationship Id="rId3" Type="http://schemas.openxmlformats.org/officeDocument/2006/relationships/chart" Target="../charts/chart2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em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emf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em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em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em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emf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em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emf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8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emf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emf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emf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em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emf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3.xml"/><Relationship Id="rId3" Type="http://schemas.openxmlformats.org/officeDocument/2006/relationships/chart" Target="../charts/char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7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4" Type="http://schemas.openxmlformats.org/officeDocument/2006/relationships/chart" Target="../charts/chart39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1.xml"/><Relationship Id="rId3" Type="http://schemas.openxmlformats.org/officeDocument/2006/relationships/chart" Target="../charts/char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4" Type="http://schemas.openxmlformats.org/officeDocument/2006/relationships/chart" Target="../charts/chart4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chart" Target="../charts/char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0.xml"/><Relationship Id="rId3" Type="http://schemas.openxmlformats.org/officeDocument/2006/relationships/chart" Target="../charts/chart5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8.xml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9.xml"/><Relationship Id="rId3" Type="http://schemas.openxmlformats.org/officeDocument/2006/relationships/chart" Target="../charts/chart6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4.xml"/><Relationship Id="rId3" Type="http://schemas.openxmlformats.org/officeDocument/2006/relationships/chart" Target="../charts/chart6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chart" Target="../charts/chart6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9.xml"/><Relationship Id="rId3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6" Type="http://schemas.openxmlformats.org/officeDocument/2006/relationships/chart" Target="../charts/chart15.xml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8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8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85.xml"/><Relationship Id="rId3" Type="http://schemas.openxmlformats.org/officeDocument/2006/relationships/chart" Target="../charts/chart8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4" Type="http://schemas.openxmlformats.org/officeDocument/2006/relationships/chart" Target="../charts/chart88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chart" Target="../charts/chart8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PP2A-B’ is a negative regulator of S6K in Drosophila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4400" y="1722290"/>
            <a:ext cx="4336040" cy="4336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5094" y="6071424"/>
            <a:ext cx="34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Hahn et al, Cell </a:t>
            </a:r>
            <a:r>
              <a:rPr lang="en-US" dirty="0" err="1" smtClean="0"/>
              <a:t>Metab</a:t>
            </a:r>
            <a:r>
              <a:rPr lang="en-US" dirty="0" smtClean="0"/>
              <a:t>.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5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p-S6K is unaffected by overexpression of PPP2R5C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29" y="3328656"/>
            <a:ext cx="7887047" cy="1866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36883" y="4567789"/>
            <a:ext cx="92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α-p-S6K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4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82888"/>
            <a:ext cx="5866397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BioID</a:t>
            </a:r>
            <a:r>
              <a:rPr lang="en-US" dirty="0" smtClean="0"/>
              <a:t> protein interaction mapping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89" y="1589505"/>
            <a:ext cx="6558627" cy="43059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5476" y="6038525"/>
            <a:ext cx="3181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Roux et al, J. Cell Biol.,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37875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69520"/>
            <a:ext cx="6040187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BioID-PPP2R5C fusion is expressible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2" y="1213184"/>
            <a:ext cx="2946400" cy="520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97" y="1554079"/>
            <a:ext cx="5564605" cy="43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13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Protein </a:t>
            </a:r>
            <a:r>
              <a:rPr lang="en-US" dirty="0" err="1" smtClean="0"/>
              <a:t>biotinylation</a:t>
            </a:r>
            <a:r>
              <a:rPr lang="en-US" dirty="0" smtClean="0"/>
              <a:t> is different with PPP2R5C 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05" y="1231478"/>
            <a:ext cx="7092616" cy="53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63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2299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PP2A catalytic subunit is fished 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63" y="1196773"/>
            <a:ext cx="5569284" cy="54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30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68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 scale streptavidin </a:t>
            </a:r>
            <a:r>
              <a:rPr lang="en-US" dirty="0" err="1" smtClean="0"/>
              <a:t>pulldown</a:t>
            </a:r>
            <a:r>
              <a:rPr lang="en-US" dirty="0" smtClean="0"/>
              <a:t> is successful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522808" y="1268650"/>
            <a:ext cx="5896334" cy="3811359"/>
            <a:chOff x="1603016" y="1536010"/>
            <a:chExt cx="5896334" cy="3811359"/>
          </a:xfrm>
        </p:grpSpPr>
        <p:pic>
          <p:nvPicPr>
            <p:cNvPr id="3" name="Picture 4" descr="YC1924_27091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5"/>
            <a:stretch/>
          </p:blipFill>
          <p:spPr bwMode="auto">
            <a:xfrm>
              <a:off x="1603016" y="3323392"/>
              <a:ext cx="5896334" cy="202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 rot="18000000">
              <a:off x="3141579" y="2312736"/>
              <a:ext cx="192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MycID-V1+D85N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8000000">
              <a:off x="2809965" y="2616306"/>
              <a:ext cx="119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MycID-V1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8000000">
              <a:off x="2395200" y="2750102"/>
              <a:ext cx="838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MycID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8000000">
              <a:off x="4782583" y="2330368"/>
              <a:ext cx="183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V1-HAID+D85N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 rot="18000000">
              <a:off x="4450248" y="2629817"/>
              <a:ext cx="110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V1-HAID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8000000">
              <a:off x="4031923" y="2745840"/>
              <a:ext cx="736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HAID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383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interacts with PPP2R5C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26" y="969628"/>
            <a:ext cx="4720850" cy="58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HIF1a?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424655" y="1831474"/>
            <a:ext cx="1067134" cy="5748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 bwMode="auto">
          <a:xfrm flipH="1">
            <a:off x="2486526" y="2322132"/>
            <a:ext cx="1094407" cy="913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>
            <a:stCxn id="5" idx="5"/>
          </p:cNvCxnSpPr>
          <p:nvPr/>
        </p:nvCxnSpPr>
        <p:spPr bwMode="auto">
          <a:xfrm>
            <a:off x="4335511" y="2322132"/>
            <a:ext cx="1332700" cy="913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978526" y="1403684"/>
            <a:ext cx="5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Normoxia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6527" y="1403684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Hypoxia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5014" y="2422176"/>
            <a:ext cx="12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PHD + O2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1951789" y="3235158"/>
            <a:ext cx="1067134" cy="5748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7183" y="29811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1711158" y="3235158"/>
            <a:ext cx="294105" cy="1846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/>
          <p:cNvSpPr/>
          <p:nvPr/>
        </p:nvSpPr>
        <p:spPr bwMode="auto">
          <a:xfrm>
            <a:off x="1951789" y="4644150"/>
            <a:ext cx="1067134" cy="5748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7183" y="43901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OH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711158" y="4644150"/>
            <a:ext cx="294105" cy="1846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0" name="Group 59"/>
          <p:cNvGrpSpPr/>
          <p:nvPr/>
        </p:nvGrpSpPr>
        <p:grpSpPr>
          <a:xfrm>
            <a:off x="2567351" y="5174646"/>
            <a:ext cx="990984" cy="899967"/>
            <a:chOff x="647983" y="5698686"/>
            <a:chExt cx="990984" cy="899967"/>
          </a:xfrm>
        </p:grpSpPr>
        <p:grpSp>
          <p:nvGrpSpPr>
            <p:cNvPr id="26" name="Group 25"/>
            <p:cNvGrpSpPr/>
            <p:nvPr/>
          </p:nvGrpSpPr>
          <p:grpSpPr>
            <a:xfrm>
              <a:off x="647983" y="5698686"/>
              <a:ext cx="381384" cy="290367"/>
              <a:chOff x="647983" y="5698686"/>
              <a:chExt cx="381384" cy="290367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695158" y="5708316"/>
                <a:ext cx="294105" cy="28073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47983" y="5698686"/>
                <a:ext cx="381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Ub</a:t>
                </a:r>
                <a:endParaRPr lang="en-US" sz="1200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800383" y="5851086"/>
              <a:ext cx="381384" cy="290367"/>
              <a:chOff x="647983" y="5698686"/>
              <a:chExt cx="381384" cy="290367"/>
            </a:xfrm>
          </p:grpSpPr>
          <p:sp>
            <p:nvSpPr>
              <p:cNvPr id="49" name="Oval 48"/>
              <p:cNvSpPr/>
              <p:nvPr/>
            </p:nvSpPr>
            <p:spPr bwMode="auto">
              <a:xfrm>
                <a:off x="695158" y="5708316"/>
                <a:ext cx="294105" cy="28073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7983" y="5698686"/>
                <a:ext cx="381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Ub</a:t>
                </a:r>
                <a:endParaRPr lang="en-US" sz="1200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952783" y="6003486"/>
              <a:ext cx="381384" cy="290367"/>
              <a:chOff x="647983" y="5698686"/>
              <a:chExt cx="381384" cy="290367"/>
            </a:xfrm>
          </p:grpSpPr>
          <p:sp>
            <p:nvSpPr>
              <p:cNvPr id="52" name="Oval 51"/>
              <p:cNvSpPr/>
              <p:nvPr/>
            </p:nvSpPr>
            <p:spPr bwMode="auto">
              <a:xfrm>
                <a:off x="695158" y="5708316"/>
                <a:ext cx="294105" cy="28073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47983" y="5698686"/>
                <a:ext cx="381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Ub</a:t>
                </a:r>
                <a:endParaRPr lang="en-US" sz="1200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105183" y="6155886"/>
              <a:ext cx="381384" cy="290367"/>
              <a:chOff x="647983" y="5698686"/>
              <a:chExt cx="381384" cy="290367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695158" y="5708316"/>
                <a:ext cx="294105" cy="28073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7983" y="5698686"/>
                <a:ext cx="381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Ub</a:t>
                </a:r>
                <a:endParaRPr lang="en-US" sz="12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257583" y="6308286"/>
              <a:ext cx="381384" cy="290367"/>
              <a:chOff x="647983" y="5698686"/>
              <a:chExt cx="381384" cy="290367"/>
            </a:xfrm>
          </p:grpSpPr>
          <p:sp>
            <p:nvSpPr>
              <p:cNvPr id="58" name="Oval 57"/>
              <p:cNvSpPr/>
              <p:nvPr/>
            </p:nvSpPr>
            <p:spPr bwMode="auto">
              <a:xfrm>
                <a:off x="695158" y="5708316"/>
                <a:ext cx="294105" cy="280737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47983" y="5698686"/>
                <a:ext cx="3813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/>
                  <a:t>Ub</a:t>
                </a:r>
                <a:endParaRPr lang="en-US" sz="1200" dirty="0"/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623332" y="6325755"/>
            <a:ext cx="372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Proteasome mediated degradation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2485356" y="3943680"/>
            <a:ext cx="1170" cy="580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2484186" y="5523798"/>
            <a:ext cx="1170" cy="580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Oval 64"/>
          <p:cNvSpPr/>
          <p:nvPr/>
        </p:nvSpPr>
        <p:spPr bwMode="auto">
          <a:xfrm>
            <a:off x="5134644" y="3235158"/>
            <a:ext cx="1067134" cy="5748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022111" y="3058403"/>
            <a:ext cx="301172" cy="307777"/>
            <a:chOff x="6677143" y="3379235"/>
            <a:chExt cx="301172" cy="307777"/>
          </a:xfrm>
        </p:grpSpPr>
        <p:sp>
          <p:nvSpPr>
            <p:cNvPr id="66" name="Oval 65"/>
            <p:cNvSpPr/>
            <p:nvPr/>
          </p:nvSpPr>
          <p:spPr bwMode="auto">
            <a:xfrm>
              <a:off x="6684211" y="3419824"/>
              <a:ext cx="254000" cy="2564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77143" y="3379235"/>
              <a:ext cx="301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</a:t>
              </a:r>
              <a:endParaRPr lang="en-US" sz="1400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26527" y="2406316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MAPK?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 bwMode="auto">
          <a:xfrm>
            <a:off x="5287044" y="4609434"/>
            <a:ext cx="1067134" cy="57484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174511" y="4432679"/>
            <a:ext cx="301172" cy="307777"/>
            <a:chOff x="6677143" y="3379235"/>
            <a:chExt cx="301172" cy="307777"/>
          </a:xfrm>
        </p:grpSpPr>
        <p:sp>
          <p:nvSpPr>
            <p:cNvPr id="72" name="Oval 71"/>
            <p:cNvSpPr/>
            <p:nvPr/>
          </p:nvSpPr>
          <p:spPr bwMode="auto">
            <a:xfrm>
              <a:off x="6684211" y="3419824"/>
              <a:ext cx="254000" cy="2564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677143" y="3379235"/>
              <a:ext cx="301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</a:t>
              </a:r>
              <a:endParaRPr lang="en-US" sz="1400" dirty="0"/>
            </a:p>
          </p:txBody>
        </p:sp>
      </p:grpSp>
      <p:sp>
        <p:nvSpPr>
          <p:cNvPr id="74" name="Rounded Rectangle 73"/>
          <p:cNvSpPr/>
          <p:nvPr/>
        </p:nvSpPr>
        <p:spPr bwMode="auto">
          <a:xfrm>
            <a:off x="4678947" y="4248013"/>
            <a:ext cx="1189789" cy="3693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CBP/p300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6354178" y="4646863"/>
            <a:ext cx="1216527" cy="537413"/>
          </a:xfrm>
          <a:prstGeom prst="ellipse">
            <a:avLst/>
          </a:prstGeom>
          <a:solidFill>
            <a:srgbClr val="BED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HIF1b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026527" y="5922213"/>
            <a:ext cx="641684" cy="307471"/>
          </a:xfrm>
          <a:prstGeom prst="rect">
            <a:avLst/>
          </a:prstGeom>
          <a:solidFill>
            <a:srgbClr val="BED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HRE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6174511" y="5922213"/>
            <a:ext cx="1396194" cy="307471"/>
          </a:xfrm>
          <a:prstGeom prst="rect">
            <a:avLst/>
          </a:prstGeom>
          <a:solidFill>
            <a:srgbClr val="BED7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Target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 gene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9" name="Straight Connector 78"/>
          <p:cNvCxnSpPr>
            <a:endCxn id="76" idx="1"/>
          </p:cNvCxnSpPr>
          <p:nvPr/>
        </p:nvCxnSpPr>
        <p:spPr bwMode="auto">
          <a:xfrm>
            <a:off x="4678947" y="6074613"/>
            <a:ext cx="347580" cy="13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>
            <a:stCxn id="76" idx="3"/>
            <a:endCxn id="77" idx="1"/>
          </p:cNvCxnSpPr>
          <p:nvPr/>
        </p:nvCxnSpPr>
        <p:spPr bwMode="auto">
          <a:xfrm>
            <a:off x="5668211" y="6075949"/>
            <a:ext cx="5063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/>
          <p:nvPr/>
        </p:nvCxnSpPr>
        <p:spPr bwMode="auto">
          <a:xfrm>
            <a:off x="5855368" y="5650547"/>
            <a:ext cx="60694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>
            <a:off x="5868736" y="5641476"/>
            <a:ext cx="0" cy="4331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>
            <a:off x="5668211" y="3873497"/>
            <a:ext cx="0" cy="281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/>
          <p:nvPr/>
        </p:nvCxnSpPr>
        <p:spPr bwMode="auto">
          <a:xfrm>
            <a:off x="5668211" y="5263624"/>
            <a:ext cx="0" cy="2812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TextBox 94"/>
          <p:cNvSpPr txBox="1"/>
          <p:nvPr/>
        </p:nvSpPr>
        <p:spPr>
          <a:xfrm>
            <a:off x="4425259" y="6337796"/>
            <a:ext cx="464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Glycolysis, </a:t>
            </a:r>
            <a:r>
              <a:rPr lang="en-US" dirty="0" err="1" smtClean="0"/>
              <a:t>lipogenesis</a:t>
            </a:r>
            <a:r>
              <a:rPr lang="en-US" dirty="0" smtClean="0"/>
              <a:t>, metastasis, survival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0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96253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PhosTag</a:t>
            </a:r>
            <a:r>
              <a:rPr lang="en-US" dirty="0" smtClean="0"/>
              <a:t> separation of Hif1a into two bands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5" y="1387322"/>
            <a:ext cx="7726947" cy="54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6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203200"/>
            <a:ext cx="6347661" cy="519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Increased glycolysis and </a:t>
            </a:r>
            <a:r>
              <a:rPr lang="en-US" dirty="0" err="1" smtClean="0"/>
              <a:t>lipogenesis</a:t>
            </a:r>
            <a:r>
              <a:rPr lang="en-US" dirty="0" smtClean="0"/>
              <a:t> in AD-PPP2R5C infected Hepa1-6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019626"/>
              </p:ext>
            </p:extLst>
          </p:nvPr>
        </p:nvGraphicFramePr>
        <p:xfrm>
          <a:off x="2005263" y="1564105"/>
          <a:ext cx="4732421" cy="4375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65556"/>
              </p:ext>
            </p:extLst>
          </p:nvPr>
        </p:nvGraphicFramePr>
        <p:xfrm>
          <a:off x="1600200" y="1397000"/>
          <a:ext cx="59436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2152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203200"/>
            <a:ext cx="632092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Glycolysis Stress with PPP2R5C KD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0" y="1657350"/>
            <a:ext cx="53975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000000" mc:Ignorable="a14" a14:legacySpreadsheetColorIndex="64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xmlns:mc="http://schemas.openxmlformats.org/markup-compatibility/2006" val="FFFFFF" mc:Ignorable="a14" a14:legacySpreadsheetColorIndex="65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0549" y="5761789"/>
            <a:ext cx="175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Glucose</a:t>
            </a:r>
          </a:p>
          <a:p>
            <a:r>
              <a:rPr lang="en-US" dirty="0" smtClean="0"/>
              <a:t>B = </a:t>
            </a:r>
            <a:r>
              <a:rPr lang="en-US" dirty="0" err="1" smtClean="0"/>
              <a:t>Oligomycin</a:t>
            </a:r>
            <a:endParaRPr lang="en-US" dirty="0" smtClean="0"/>
          </a:p>
          <a:p>
            <a:r>
              <a:rPr lang="en-US" dirty="0" smtClean="0"/>
              <a:t>C = 2-DG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8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Most </a:t>
            </a:r>
            <a:r>
              <a:rPr lang="en-US" sz="3600" dirty="0" err="1" smtClean="0"/>
              <a:t>shRNA</a:t>
            </a:r>
            <a:r>
              <a:rPr lang="en-US" sz="3600" dirty="0" smtClean="0"/>
              <a:t> and </a:t>
            </a:r>
            <a:r>
              <a:rPr lang="en-US" sz="3600" dirty="0" err="1" smtClean="0"/>
              <a:t>miRNA</a:t>
            </a:r>
            <a:r>
              <a:rPr lang="en-US" sz="3600" dirty="0" smtClean="0"/>
              <a:t> candidates have efficient knockdown on PPP2R5C</a:t>
            </a:r>
            <a:endParaRPr lang="en-US" sz="36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831457"/>
              </p:ext>
            </p:extLst>
          </p:nvPr>
        </p:nvGraphicFramePr>
        <p:xfrm>
          <a:off x="1943100" y="2052638"/>
          <a:ext cx="5219700" cy="290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5117440"/>
            <a:ext cx="4445000" cy="1248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72300" y="57162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Arial"/>
                <a:cs typeface="Arial"/>
              </a:rPr>
              <a:t>anti-HA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8300" y="5626100"/>
            <a:ext cx="898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PPP2R5C</a:t>
            </a:r>
          </a:p>
          <a:p>
            <a:r>
              <a:rPr lang="en-US" sz="1200" dirty="0" smtClean="0">
                <a:latin typeface="Arial"/>
                <a:cs typeface="Arial"/>
              </a:rPr>
              <a:t>Var2-HA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83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Increased Glycolysis in PPP2R5C KD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517650" y="1438275"/>
          <a:ext cx="6108700" cy="3981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50804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 error bar in Seahorse could be due to variation in cell number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229685"/>
              </p:ext>
            </p:extLst>
          </p:nvPr>
        </p:nvGraphicFramePr>
        <p:xfrm>
          <a:off x="2286000" y="2057400"/>
          <a:ext cx="4692316" cy="3918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43833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PPP2R5C’s TAG phenotype is </a:t>
            </a:r>
            <a:r>
              <a:rPr lang="en-US" dirty="0" err="1" smtClean="0"/>
              <a:t>mTOR</a:t>
            </a:r>
            <a:r>
              <a:rPr lang="en-US" dirty="0" smtClean="0"/>
              <a:t> independent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822719"/>
              </p:ext>
            </p:extLst>
          </p:nvPr>
        </p:nvGraphicFramePr>
        <p:xfrm>
          <a:off x="1287045" y="1737894"/>
          <a:ext cx="6212305" cy="388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69044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Longer PPP2R5C KD increase more </a:t>
            </a:r>
            <a:r>
              <a:rPr lang="en-US" dirty="0" err="1" smtClean="0"/>
              <a:t>lipogenesis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828800" y="1768475"/>
          <a:ext cx="5486400" cy="332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8162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Antibody for PPP2R5C works for PPP2R5C OE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777332"/>
            <a:ext cx="5270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24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KD of PPP2R5C by shR3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04211"/>
            <a:ext cx="8305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263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KD level correlates with </a:t>
            </a:r>
            <a:r>
              <a:rPr lang="en-US" altLang="zh-CN" dirty="0" smtClean="0"/>
              <a:t>TAG phenotype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" y="2219410"/>
            <a:ext cx="8288421" cy="29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8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342" y="0"/>
            <a:ext cx="6133767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AAV is produced and purified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95" y="1581484"/>
            <a:ext cx="5562600" cy="3632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01053" y="1403684"/>
            <a:ext cx="2072108" cy="3876842"/>
            <a:chOff x="401053" y="1403684"/>
            <a:chExt cx="2072108" cy="3876842"/>
          </a:xfrm>
        </p:grpSpPr>
        <p:sp>
          <p:nvSpPr>
            <p:cNvPr id="3" name="Alternate Process 2"/>
            <p:cNvSpPr/>
            <p:nvPr/>
          </p:nvSpPr>
          <p:spPr bwMode="auto">
            <a:xfrm>
              <a:off x="695161" y="1556055"/>
              <a:ext cx="1684422" cy="655053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2x Cell culture</a:t>
              </a:r>
              <a:r>
                <a:rPr kumimoji="0" lang="en-US" altLang="zh-CN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and PEI transfection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" name="Alternate Process 3"/>
            <p:cNvSpPr/>
            <p:nvPr/>
          </p:nvSpPr>
          <p:spPr bwMode="auto">
            <a:xfrm>
              <a:off x="755320" y="2363509"/>
              <a:ext cx="1564105" cy="395706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3x Freeze/Thaw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" name="Alternate Process 4"/>
            <p:cNvSpPr/>
            <p:nvPr/>
          </p:nvSpPr>
          <p:spPr bwMode="auto">
            <a:xfrm>
              <a:off x="601583" y="2978455"/>
              <a:ext cx="1871578" cy="655053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Iodixanol</a:t>
              </a:r>
              <a:r>
                <a:rPr kumimoji="0" lang="en-US" altLang="zh-CN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</a:t>
              </a:r>
              <a:r>
                <a:rPr kumimoji="0" lang="en-US" altLang="zh-CN" sz="1200" b="1" i="0" u="none" strike="noStrike" cap="none" normalizeH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discontinous</a:t>
              </a:r>
              <a:r>
                <a:rPr kumimoji="0" lang="en-US" altLang="zh-CN" sz="12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 gradient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Alternate Process 5"/>
            <p:cNvSpPr/>
            <p:nvPr/>
          </p:nvSpPr>
          <p:spPr bwMode="auto">
            <a:xfrm>
              <a:off x="695161" y="3860771"/>
              <a:ext cx="1684422" cy="655053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Dialysis and Concentration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Alternate Process 6"/>
            <p:cNvSpPr/>
            <p:nvPr/>
          </p:nvSpPr>
          <p:spPr bwMode="auto">
            <a:xfrm>
              <a:off x="922426" y="4668225"/>
              <a:ext cx="1229893" cy="443832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Titration</a:t>
              </a:r>
              <a:endPara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401053" y="1403684"/>
              <a:ext cx="0" cy="38768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431902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AAV lost in Gradient2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401910"/>
              </p:ext>
            </p:extLst>
          </p:nvPr>
        </p:nvGraphicFramePr>
        <p:xfrm>
          <a:off x="1181100" y="1164557"/>
          <a:ext cx="6781800" cy="501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28940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siRNA</a:t>
            </a:r>
            <a:r>
              <a:rPr lang="en-US" dirty="0"/>
              <a:t> against PPP2R5C could reach 50% KD at transcription level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2190750" y="1409700"/>
          <a:ext cx="47625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116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Selecting shR3 to package adenovirus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749461"/>
              </p:ext>
            </p:extLst>
          </p:nvPr>
        </p:nvGraphicFramePr>
        <p:xfrm>
          <a:off x="990600" y="1390650"/>
          <a:ext cx="7162800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21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AAV-miR12 and siPPP2R5C could not reproduce TAG phenotype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835150" y="1473200"/>
          <a:ext cx="547370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2800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AAV and </a:t>
            </a:r>
            <a:r>
              <a:rPr lang="en-US" dirty="0" err="1" smtClean="0"/>
              <a:t>siRNA</a:t>
            </a:r>
            <a:r>
              <a:rPr lang="en-US" dirty="0" smtClean="0"/>
              <a:t> is not able to KD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930400"/>
            <a:ext cx="8483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06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96256"/>
            <a:ext cx="5638800" cy="892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mTORC1 Activates Glycolysis and </a:t>
            </a:r>
            <a:r>
              <a:rPr lang="en-US" dirty="0" err="1" smtClean="0"/>
              <a:t>Lipogenesis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7213" b="-37213"/>
          <a:stretch>
            <a:fillRect/>
          </a:stretch>
        </p:blipFill>
        <p:spPr>
          <a:xfrm>
            <a:off x="1128294" y="1278021"/>
            <a:ext cx="7239000" cy="4953000"/>
          </a:xfrm>
        </p:spPr>
      </p:pic>
      <p:sp>
        <p:nvSpPr>
          <p:cNvPr id="5" name="TextBox 4"/>
          <p:cNvSpPr txBox="1"/>
          <p:nvPr/>
        </p:nvSpPr>
        <p:spPr>
          <a:xfrm>
            <a:off x="5534526" y="6363368"/>
            <a:ext cx="233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Duvel</a:t>
            </a:r>
            <a:r>
              <a:rPr lang="en-US" sz="1400" dirty="0"/>
              <a:t> </a:t>
            </a:r>
            <a:r>
              <a:rPr lang="en-US" sz="1400" dirty="0" smtClean="0"/>
              <a:t>et al, Mol. Cell, 2010 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1646655" y="1397001"/>
            <a:ext cx="1708818" cy="56815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PPP2R5C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526632" y="2072105"/>
            <a:ext cx="494631" cy="18582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 flipH="1">
            <a:off x="2967788" y="3863476"/>
            <a:ext cx="147051" cy="935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3408945" y="1542715"/>
            <a:ext cx="1537371" cy="12780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4871452" y="2794001"/>
            <a:ext cx="147050" cy="4678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77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11"/>
    </mc:Choice>
    <mc:Fallback xmlns="">
      <p:transition xmlns:p14="http://schemas.microsoft.com/office/powerpoint/2010/main" spd="slow" advTm="369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of HRE reporter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8748"/>
              </p:ext>
            </p:extLst>
          </p:nvPr>
        </p:nvGraphicFramePr>
        <p:xfrm>
          <a:off x="1924050" y="1127125"/>
          <a:ext cx="5295900" cy="460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1874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523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</a:t>
            </a:r>
            <a:r>
              <a:rPr lang="en-US" dirty="0"/>
              <a:t>-down Target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0550" y="1376947"/>
            <a:ext cx="513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Substrate Trapping for PPP2R5C</a:t>
            </a:r>
            <a:endParaRPr lang="en-US" sz="2400" dirty="0"/>
          </a:p>
        </p:txBody>
      </p:sp>
      <p:sp>
        <p:nvSpPr>
          <p:cNvPr id="5" name="Pie 4"/>
          <p:cNvSpPr/>
          <p:nvPr/>
        </p:nvSpPr>
        <p:spPr bwMode="auto">
          <a:xfrm>
            <a:off x="1737907" y="3756541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Snip and Round Single Corner Rectangle 6"/>
          <p:cNvSpPr/>
          <p:nvPr/>
        </p:nvSpPr>
        <p:spPr bwMode="auto">
          <a:xfrm>
            <a:off x="2459802" y="3114856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6960" y="3261909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5064" y="43631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PP2A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2646960" y="3756541"/>
            <a:ext cx="280737" cy="2406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3592" y="3676331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2" name="Curved Up Arrow 11"/>
          <p:cNvSpPr/>
          <p:nvPr/>
        </p:nvSpPr>
        <p:spPr bwMode="auto">
          <a:xfrm>
            <a:off x="2967801" y="3850120"/>
            <a:ext cx="802105" cy="481263"/>
          </a:xfrm>
          <a:prstGeom prst="curvedUpArrow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2700000" rev="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Snip and Round Single Corner Rectangle 12"/>
          <p:cNvSpPr/>
          <p:nvPr/>
        </p:nvSpPr>
        <p:spPr bwMode="auto">
          <a:xfrm>
            <a:off x="3347442" y="3146944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600" y="3293997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Pie 14"/>
          <p:cNvSpPr/>
          <p:nvPr/>
        </p:nvSpPr>
        <p:spPr bwMode="auto">
          <a:xfrm>
            <a:off x="5271719" y="3855104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Snip and Round Single Corner Rectangle 15"/>
          <p:cNvSpPr/>
          <p:nvPr/>
        </p:nvSpPr>
        <p:spPr bwMode="auto">
          <a:xfrm>
            <a:off x="5886670" y="3320363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3828" y="3467416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58876" y="44616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PP2A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73828" y="3962048"/>
            <a:ext cx="280737" cy="2406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0460" y="3881838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01469" y="4095736"/>
            <a:ext cx="38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*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449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82"/>
    </mc:Choice>
    <mc:Fallback xmlns="">
      <p:transition xmlns:p14="http://schemas.microsoft.com/office/powerpoint/2010/main" spd="slow" advTm="495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PP2A catalytic mutant interacts with PPP2R5C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1" y="2064092"/>
            <a:ext cx="8369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82888"/>
            <a:ext cx="5866397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BioID</a:t>
            </a:r>
            <a:r>
              <a:rPr lang="en-US" dirty="0" smtClean="0"/>
              <a:t> protein interaction mapping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6105" y="6038525"/>
            <a:ext cx="42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Roux et al, J. Cell Biol., 2012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 bwMode="auto">
          <a:xfrm>
            <a:off x="3850105" y="2018632"/>
            <a:ext cx="1898316" cy="70852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PPP2R5C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46947" y="2179053"/>
            <a:ext cx="1203158" cy="37431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BirA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*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264526" y="1550737"/>
            <a:ext cx="601579" cy="46789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X1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Isosceles Triangle 7"/>
          <p:cNvSpPr/>
          <p:nvPr/>
        </p:nvSpPr>
        <p:spPr bwMode="auto">
          <a:xfrm>
            <a:off x="5514469" y="2172371"/>
            <a:ext cx="995952" cy="548105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X2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Hexagon 8"/>
          <p:cNvSpPr/>
          <p:nvPr/>
        </p:nvSpPr>
        <p:spPr bwMode="auto">
          <a:xfrm>
            <a:off x="4264526" y="2727158"/>
            <a:ext cx="695158" cy="655053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X3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962319" y="2685355"/>
            <a:ext cx="347579" cy="369332"/>
            <a:chOff x="2045368" y="4336352"/>
            <a:chExt cx="347579" cy="369332"/>
          </a:xfrm>
        </p:grpSpPr>
        <p:sp>
          <p:nvSpPr>
            <p:cNvPr id="20" name="Oval 1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3682" y="1366071"/>
            <a:ext cx="347579" cy="369332"/>
            <a:chOff x="2045368" y="4336352"/>
            <a:chExt cx="347579" cy="369332"/>
          </a:xfrm>
        </p:grpSpPr>
        <p:sp>
          <p:nvSpPr>
            <p:cNvPr id="24" name="Oval 23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17472" y="3275265"/>
            <a:ext cx="347579" cy="369332"/>
            <a:chOff x="2045368" y="4336352"/>
            <a:chExt cx="347579" cy="369332"/>
          </a:xfrm>
        </p:grpSpPr>
        <p:sp>
          <p:nvSpPr>
            <p:cNvPr id="27" name="Oval 26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8872" y="1722036"/>
            <a:ext cx="347579" cy="369332"/>
            <a:chOff x="2045368" y="4336352"/>
            <a:chExt cx="347579" cy="369332"/>
          </a:xfrm>
        </p:grpSpPr>
        <p:sp>
          <p:nvSpPr>
            <p:cNvPr id="30" name="Oval 2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 bwMode="auto">
          <a:xfrm>
            <a:off x="4456101" y="3876842"/>
            <a:ext cx="0" cy="6817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2458330" y="4737404"/>
            <a:ext cx="399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Streptavidin </a:t>
            </a:r>
            <a:r>
              <a:rPr lang="en-US" dirty="0" err="1" smtClean="0"/>
              <a:t>pulldown</a:t>
            </a:r>
            <a:r>
              <a:rPr lang="en-US" dirty="0" smtClean="0"/>
              <a:t> and Mass 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80"/>
    </mc:Choice>
    <mc:Fallback xmlns="">
      <p:transition xmlns:p14="http://schemas.microsoft.com/office/powerpoint/2010/main" spd="slow" advTm="12028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68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 scale streptavidin </a:t>
            </a:r>
            <a:r>
              <a:rPr lang="en-US" dirty="0" err="1" smtClean="0"/>
              <a:t>pulldown</a:t>
            </a:r>
            <a:r>
              <a:rPr lang="en-US" dirty="0" smtClean="0"/>
              <a:t> is successful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522808" y="1268650"/>
            <a:ext cx="5896334" cy="3811359"/>
            <a:chOff x="1603016" y="1536010"/>
            <a:chExt cx="5896334" cy="3811359"/>
          </a:xfrm>
        </p:grpSpPr>
        <p:pic>
          <p:nvPicPr>
            <p:cNvPr id="3" name="Picture 4" descr="YC1924_27091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015"/>
            <a:stretch/>
          </p:blipFill>
          <p:spPr bwMode="auto">
            <a:xfrm>
              <a:off x="1603016" y="3323392"/>
              <a:ext cx="5896334" cy="2023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 rot="18000000">
              <a:off x="3141579" y="2312736"/>
              <a:ext cx="1922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MycID-V1+D85N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 rot="18000000">
              <a:off x="2809965" y="2616306"/>
              <a:ext cx="1197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MycID-V1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rot="18000000">
              <a:off x="2395200" y="2750102"/>
              <a:ext cx="838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MycID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8000000">
              <a:off x="4782583" y="2330368"/>
              <a:ext cx="1833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V1-HAID+D85N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 rot="18000000">
              <a:off x="4450248" y="2629817"/>
              <a:ext cx="1108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V1-HAID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8000000">
              <a:off x="4031923" y="2745840"/>
              <a:ext cx="736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HAID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1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interacts with PPP2R5C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26" y="969628"/>
            <a:ext cx="4720850" cy="588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1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Hif1a is differentially phosphorylated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136316"/>
            <a:ext cx="609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3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miR2 could be possible candidate for </a:t>
            </a:r>
            <a:r>
              <a:rPr lang="en-US" dirty="0" err="1" smtClean="0"/>
              <a:t>miRNA</a:t>
            </a:r>
            <a:r>
              <a:rPr lang="en-US" dirty="0" smtClean="0"/>
              <a:t> knockdown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82472"/>
              </p:ext>
            </p:extLst>
          </p:nvPr>
        </p:nvGraphicFramePr>
        <p:xfrm>
          <a:off x="984250" y="1435100"/>
          <a:ext cx="7175500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864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S6K interacts with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81" y="1605973"/>
            <a:ext cx="6537158" cy="3210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4816956"/>
            <a:ext cx="6122407" cy="1650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7158" y="3622842"/>
            <a:ext cx="1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Long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93790" y="5427590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Short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8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45"/>
    </mc:Choice>
    <mc:Fallback xmlns="">
      <p:transition xmlns:p14="http://schemas.microsoft.com/office/powerpoint/2010/main" spd="slow" advTm="1896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evidence for S6K phosphorylation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22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Interesting candidates from MS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176324"/>
              </p:ext>
            </p:extLst>
          </p:nvPr>
        </p:nvGraphicFramePr>
        <p:xfrm>
          <a:off x="762000" y="1457158"/>
          <a:ext cx="7493001" cy="4711372"/>
        </p:xfrm>
        <a:graphic>
          <a:graphicData uri="http://schemas.openxmlformats.org/drawingml/2006/table">
            <a:tbl>
              <a:tblPr/>
              <a:tblGrid>
                <a:gridCol w="4285239"/>
                <a:gridCol w="534627"/>
                <a:gridCol w="534627"/>
                <a:gridCol w="534627"/>
                <a:gridCol w="534627"/>
                <a:gridCol w="534627"/>
                <a:gridCol w="534627"/>
              </a:tblGrid>
              <a:tr h="138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Protein Name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effectLst/>
                          <a:latin typeface="Arial"/>
                        </a:rPr>
                        <a:t>mycID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mycID-V1</a:t>
                      </a: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mycID-V1+D85N</a:t>
                      </a: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HAID</a:t>
                      </a: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V1-HAID</a:t>
                      </a: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V1-HAID + D85N</a:t>
                      </a:r>
                    </a:p>
                  </a:txBody>
                  <a:tcPr marL="7946" marR="7946" marT="7946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serine/threonine-protein phosphatase 2A 56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regulatory subunit gamma isoform isoform a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musculus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1343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1224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1306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1097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0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phosphatase 2 regulatory subunit B56 delta isoform [Mus musculus]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346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313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296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262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Stat3 [Mus musculus]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keratin 15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59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0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SH2-containing inositol 5-phosphatase 2 [Mus musculus]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2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transcription factor junB [Mus musculus]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7946" marR="7946" marT="794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5349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STAT3 interacts with PPP2R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041400"/>
            <a:ext cx="5727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7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℗-STAT3(S727) is not change upon KD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565400"/>
            <a:ext cx="7632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22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evidence for STAT3 phosphorylation change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002630"/>
            <a:ext cx="5334469" cy="52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53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SREBP is increased in 3day KD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811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SREBP could have more mature 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765300"/>
            <a:ext cx="8051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01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evidence for </a:t>
            </a:r>
            <a:r>
              <a:rPr lang="en-US" dirty="0" err="1" smtClean="0"/>
              <a:t>cMYC</a:t>
            </a:r>
            <a:r>
              <a:rPr lang="en-US" dirty="0" smtClean="0"/>
              <a:t> phosphorylation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113866"/>
            <a:ext cx="4874126" cy="570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65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595" y="49193"/>
            <a:ext cx="702945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AMPK is differentially Phosphorylated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003300"/>
            <a:ext cx="6223000" cy="483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95" y="5693611"/>
            <a:ext cx="5054600" cy="69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2069" y="5842000"/>
            <a:ext cx="126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expo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1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knockdown of PPP2R5C in liver</a:t>
            </a:r>
            <a:endParaRPr lang="en-US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235207"/>
              </p:ext>
            </p:extLst>
          </p:nvPr>
        </p:nvGraphicFramePr>
        <p:xfrm>
          <a:off x="2512839" y="1638391"/>
          <a:ext cx="4073065" cy="3927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704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/>
              <a:t>PPP2R5C negatively modulate AMPK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68" y="2495884"/>
            <a:ext cx="6934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52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virus-free stable cell line for inducible KD of PPP2R5C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868646"/>
              </p:ext>
            </p:extLst>
          </p:nvPr>
        </p:nvGraphicFramePr>
        <p:xfrm>
          <a:off x="1766635" y="1625600"/>
          <a:ext cx="4690311" cy="428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11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Leakiness in single clone for shR3 and 6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619894"/>
              </p:ext>
            </p:extLst>
          </p:nvPr>
        </p:nvGraphicFramePr>
        <p:xfrm>
          <a:off x="507999" y="1524000"/>
          <a:ext cx="8181475" cy="3924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222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uptake profile in Full Medium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87" y="1930400"/>
            <a:ext cx="3291974" cy="3206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26" y="1930400"/>
            <a:ext cx="3155448" cy="3073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82211" y="5347369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Hepa1-6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27213" y="5347369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shR3-2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0400"/>
            <a:ext cx="1882899" cy="2681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420" y="4612105"/>
            <a:ext cx="9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NBDG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6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Increased Glucose Uptake by 2NBDG assay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554731"/>
              </p:ext>
            </p:extLst>
          </p:nvPr>
        </p:nvGraphicFramePr>
        <p:xfrm>
          <a:off x="1308100" y="1270000"/>
          <a:ext cx="652780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022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Glucose Uptake Percentage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0463160"/>
              </p:ext>
            </p:extLst>
          </p:nvPr>
        </p:nvGraphicFramePr>
        <p:xfrm>
          <a:off x="1308100" y="1270000"/>
          <a:ext cx="652780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8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Glucose Uptake Assay with 16h Starvation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3" y="1771259"/>
            <a:ext cx="8835365" cy="44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</a:t>
            </a:r>
            <a:r>
              <a:rPr lang="en-US" dirty="0" err="1" smtClean="0"/>
              <a:t>shR</a:t>
            </a:r>
            <a:r>
              <a:rPr lang="en-US" dirty="0" smtClean="0"/>
              <a:t> clones give same profile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496571"/>
              </p:ext>
            </p:extLst>
          </p:nvPr>
        </p:nvGraphicFramePr>
        <p:xfrm>
          <a:off x="534736" y="2138946"/>
          <a:ext cx="8007685" cy="3601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24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is at least one clone for each </a:t>
            </a:r>
            <a:r>
              <a:rPr lang="en-US" dirty="0" err="1" smtClean="0"/>
              <a:t>shR</a:t>
            </a:r>
            <a:r>
              <a:rPr lang="en-US" dirty="0" smtClean="0"/>
              <a:t> have the same glucose phenotype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952500" y="1273175"/>
          <a:ext cx="7239000" cy="43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72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Starved without </a:t>
            </a:r>
            <a:r>
              <a:rPr lang="en-US" altLang="zh-CN" dirty="0" err="1" smtClean="0"/>
              <a:t>cumate</a:t>
            </a:r>
            <a:r>
              <a:rPr lang="en-US" altLang="zh-CN" dirty="0" smtClean="0"/>
              <a:t> induction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259462"/>
              </p:ext>
            </p:extLst>
          </p:nvPr>
        </p:nvGraphicFramePr>
        <p:xfrm>
          <a:off x="294104" y="2299368"/>
          <a:ext cx="8544761" cy="3079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962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of pS6K in 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06312"/>
            <a:ext cx="7696200" cy="2425700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476151"/>
              </p:ext>
            </p:extLst>
          </p:nvPr>
        </p:nvGraphicFramePr>
        <p:xfrm>
          <a:off x="2704549" y="39150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0679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Granularity differs in </a:t>
            </a:r>
            <a:r>
              <a:rPr lang="en-US" dirty="0" err="1" smtClean="0"/>
              <a:t>shRs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026" y="1579479"/>
            <a:ext cx="9144000" cy="3367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9579" y="4960248"/>
            <a:ext cx="716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Hepa</a:t>
            </a:r>
            <a:r>
              <a:rPr lang="en-US" dirty="0" smtClean="0"/>
              <a:t> 16                                    shR3-4                                    shR8-2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6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Cell granularity differs in </a:t>
            </a:r>
            <a:r>
              <a:rPr lang="en-US" dirty="0" err="1" smtClean="0"/>
              <a:t>shRs</a:t>
            </a:r>
            <a:r>
              <a:rPr lang="en-US" dirty="0" smtClean="0"/>
              <a:t> upon PPP2R5C KD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516591"/>
              </p:ext>
            </p:extLst>
          </p:nvPr>
        </p:nvGraphicFramePr>
        <p:xfrm>
          <a:off x="491958" y="2245892"/>
          <a:ext cx="8652042" cy="3591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25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PPP2R5C KD does not change cell size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286008"/>
              </p:ext>
            </p:extLst>
          </p:nvPr>
        </p:nvGraphicFramePr>
        <p:xfrm>
          <a:off x="224589" y="2112210"/>
          <a:ext cx="8919411" cy="3685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25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Triglyceride storage phenotype is already developed in 48hrs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308965"/>
              </p:ext>
            </p:extLst>
          </p:nvPr>
        </p:nvGraphicFramePr>
        <p:xfrm>
          <a:off x="963529" y="2024647"/>
          <a:ext cx="74041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188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PPP2R5C’s TAG phenotype is </a:t>
            </a:r>
            <a:r>
              <a:rPr lang="en-US" dirty="0" err="1" smtClean="0"/>
              <a:t>mTOR</a:t>
            </a:r>
            <a:r>
              <a:rPr lang="en-US" dirty="0" smtClean="0"/>
              <a:t> independent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630816"/>
              </p:ext>
            </p:extLst>
          </p:nvPr>
        </p:nvGraphicFramePr>
        <p:xfrm>
          <a:off x="1287045" y="1737894"/>
          <a:ext cx="6212305" cy="388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78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Inducible KD of PPP2R5C could not reproduce AV KD results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265548"/>
              </p:ext>
            </p:extLst>
          </p:nvPr>
        </p:nvGraphicFramePr>
        <p:xfrm>
          <a:off x="2222500" y="1435100"/>
          <a:ext cx="4699000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627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TAG phenotype is not consistent in stable cell lines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639917"/>
              </p:ext>
            </p:extLst>
          </p:nvPr>
        </p:nvGraphicFramePr>
        <p:xfrm>
          <a:off x="381000" y="1485900"/>
          <a:ext cx="838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37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at high cell density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437839"/>
              </p:ext>
            </p:extLst>
          </p:nvPr>
        </p:nvGraphicFramePr>
        <p:xfrm>
          <a:off x="141537" y="2152315"/>
          <a:ext cx="8802437" cy="397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59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</a:t>
            </a:r>
            <a:r>
              <a:rPr lang="en-US" dirty="0" err="1" smtClean="0"/>
              <a:t>Cumate</a:t>
            </a:r>
            <a:r>
              <a:rPr lang="en-US" dirty="0" smtClean="0"/>
              <a:t> induction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50431"/>
            <a:ext cx="66929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94" y="4568658"/>
            <a:ext cx="52324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6248" y="2085474"/>
            <a:ext cx="778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0    0.15   0.3    1     </a:t>
            </a:r>
            <a:r>
              <a:rPr lang="en-US" dirty="0"/>
              <a:t> </a:t>
            </a:r>
            <a:r>
              <a:rPr lang="en-US" dirty="0" smtClean="0"/>
              <a:t> 0    </a:t>
            </a:r>
            <a:r>
              <a:rPr lang="en-US" dirty="0"/>
              <a:t>0.15   0.3    </a:t>
            </a:r>
            <a:r>
              <a:rPr lang="en-US" dirty="0" smtClean="0"/>
              <a:t>1       </a:t>
            </a:r>
            <a:r>
              <a:rPr lang="en-US" dirty="0"/>
              <a:t> 0    0.15   0.3    </a:t>
            </a:r>
            <a:r>
              <a:rPr lang="en-US" dirty="0" smtClean="0"/>
              <a:t>1      x </a:t>
            </a:r>
            <a:r>
              <a:rPr lang="en-US" dirty="0" err="1" smtClean="0"/>
              <a:t>Cumate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29590" y="4111354"/>
            <a:ext cx="6265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0      0    </a:t>
            </a:r>
            <a:r>
              <a:rPr lang="en-US" dirty="0"/>
              <a:t>0.15   0.3    </a:t>
            </a:r>
            <a:r>
              <a:rPr lang="en-US" dirty="0" smtClean="0"/>
              <a:t>  1      </a:t>
            </a:r>
            <a:r>
              <a:rPr lang="en-US" dirty="0"/>
              <a:t>0    0.15   0.3    </a:t>
            </a:r>
            <a:r>
              <a:rPr lang="en-US" dirty="0" smtClean="0"/>
              <a:t>  1      x </a:t>
            </a:r>
            <a:r>
              <a:rPr lang="en-US" dirty="0" err="1"/>
              <a:t>Cumate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15694" y="1606702"/>
            <a:ext cx="523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Hepa16                      shR3-2                     shR3-4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68094" y="3577150"/>
            <a:ext cx="434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Hepa</a:t>
            </a:r>
            <a:r>
              <a:rPr lang="en-US" dirty="0" smtClean="0"/>
              <a:t>         shR6-5                        shR6-7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 at low induction low cell density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469500"/>
              </p:ext>
            </p:extLst>
          </p:nvPr>
        </p:nvGraphicFramePr>
        <p:xfrm>
          <a:off x="307473" y="1363579"/>
          <a:ext cx="8222247" cy="3970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334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load is comparable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03606"/>
              </p:ext>
            </p:extLst>
          </p:nvPr>
        </p:nvGraphicFramePr>
        <p:xfrm>
          <a:off x="1727200" y="1966829"/>
          <a:ext cx="56896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634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523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</a:t>
            </a:r>
            <a:r>
              <a:rPr lang="en-US" dirty="0"/>
              <a:t>-down Target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0550" y="1376947"/>
            <a:ext cx="513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Substrate Trapping for PPP2R5C</a:t>
            </a:r>
            <a:endParaRPr lang="en-US" sz="2400" dirty="0"/>
          </a:p>
        </p:txBody>
      </p:sp>
      <p:sp>
        <p:nvSpPr>
          <p:cNvPr id="5" name="Pie 4"/>
          <p:cNvSpPr/>
          <p:nvPr/>
        </p:nvSpPr>
        <p:spPr bwMode="auto">
          <a:xfrm>
            <a:off x="1737907" y="3756541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Snip and Round Single Corner Rectangle 6"/>
          <p:cNvSpPr/>
          <p:nvPr/>
        </p:nvSpPr>
        <p:spPr bwMode="auto">
          <a:xfrm>
            <a:off x="2459802" y="3114856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6960" y="3261909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5064" y="43631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PP2A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>
            <a:off x="2646960" y="3756541"/>
            <a:ext cx="280737" cy="2406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3592" y="3676331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2" name="Curved Up Arrow 11"/>
          <p:cNvSpPr/>
          <p:nvPr/>
        </p:nvSpPr>
        <p:spPr bwMode="auto">
          <a:xfrm>
            <a:off x="2967801" y="3850120"/>
            <a:ext cx="802105" cy="481263"/>
          </a:xfrm>
          <a:prstGeom prst="curvedUpArrow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2700000" rev="0"/>
            </a:camera>
            <a:lightRig rig="threePt" dir="t"/>
          </a:scene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Snip and Round Single Corner Rectangle 12"/>
          <p:cNvSpPr/>
          <p:nvPr/>
        </p:nvSpPr>
        <p:spPr bwMode="auto">
          <a:xfrm>
            <a:off x="3347442" y="3146944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600" y="3293997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Pie 14"/>
          <p:cNvSpPr/>
          <p:nvPr/>
        </p:nvSpPr>
        <p:spPr bwMode="auto">
          <a:xfrm>
            <a:off x="5271719" y="3855104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Snip and Round Single Corner Rectangle 15"/>
          <p:cNvSpPr/>
          <p:nvPr/>
        </p:nvSpPr>
        <p:spPr bwMode="auto">
          <a:xfrm>
            <a:off x="5886670" y="3320363"/>
            <a:ext cx="695158" cy="641685"/>
          </a:xfrm>
          <a:prstGeom prst="snipRoundRect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73828" y="3467416"/>
            <a:ext cx="28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58876" y="446166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PP2A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73828" y="3962048"/>
            <a:ext cx="280737" cy="24063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0460" y="3881838"/>
            <a:ext cx="3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01469" y="4095736"/>
            <a:ext cx="38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*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9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82888"/>
            <a:ext cx="5866397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BioID</a:t>
            </a:r>
            <a:r>
              <a:rPr lang="en-US" dirty="0" smtClean="0"/>
              <a:t> protein interaction mapping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6105" y="6038525"/>
            <a:ext cx="42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Roux et al, J. Cell Biol., 2012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 bwMode="auto">
          <a:xfrm>
            <a:off x="3850105" y="2018632"/>
            <a:ext cx="1898316" cy="70852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PPP2R5C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46947" y="2179053"/>
            <a:ext cx="1203158" cy="37431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BirA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*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264526" y="1550737"/>
            <a:ext cx="601579" cy="46789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X1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Isosceles Triangle 7"/>
          <p:cNvSpPr/>
          <p:nvPr/>
        </p:nvSpPr>
        <p:spPr bwMode="auto">
          <a:xfrm>
            <a:off x="5514469" y="2172371"/>
            <a:ext cx="995952" cy="548105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X2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Hexagon 8"/>
          <p:cNvSpPr/>
          <p:nvPr/>
        </p:nvSpPr>
        <p:spPr bwMode="auto">
          <a:xfrm>
            <a:off x="4264526" y="2727158"/>
            <a:ext cx="695158" cy="655053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X3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962319" y="2685355"/>
            <a:ext cx="347579" cy="369332"/>
            <a:chOff x="2045368" y="4336352"/>
            <a:chExt cx="347579" cy="369332"/>
          </a:xfrm>
        </p:grpSpPr>
        <p:sp>
          <p:nvSpPr>
            <p:cNvPr id="20" name="Oval 1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3682" y="1366071"/>
            <a:ext cx="347579" cy="369332"/>
            <a:chOff x="2045368" y="4336352"/>
            <a:chExt cx="347579" cy="369332"/>
          </a:xfrm>
        </p:grpSpPr>
        <p:sp>
          <p:nvSpPr>
            <p:cNvPr id="24" name="Oval 23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17472" y="3275265"/>
            <a:ext cx="347579" cy="369332"/>
            <a:chOff x="2045368" y="4336352"/>
            <a:chExt cx="347579" cy="369332"/>
          </a:xfrm>
        </p:grpSpPr>
        <p:sp>
          <p:nvSpPr>
            <p:cNvPr id="27" name="Oval 26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8872" y="1722036"/>
            <a:ext cx="347579" cy="369332"/>
            <a:chOff x="2045368" y="4336352"/>
            <a:chExt cx="347579" cy="369332"/>
          </a:xfrm>
        </p:grpSpPr>
        <p:sp>
          <p:nvSpPr>
            <p:cNvPr id="30" name="Oval 2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 bwMode="auto">
          <a:xfrm>
            <a:off x="4456101" y="3876842"/>
            <a:ext cx="0" cy="6817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2458330" y="4737404"/>
            <a:ext cx="399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Streptavidin </a:t>
            </a:r>
            <a:r>
              <a:rPr lang="en-US" dirty="0" err="1" smtClean="0"/>
              <a:t>pulldown</a:t>
            </a:r>
            <a:r>
              <a:rPr lang="en-US" dirty="0" smtClean="0"/>
              <a:t> and Mass spec</a:t>
            </a:r>
            <a:endParaRPr lang="en-US" dirty="0"/>
          </a:p>
        </p:txBody>
      </p:sp>
      <p:sp>
        <p:nvSpPr>
          <p:cNvPr id="35" name="Pie 34"/>
          <p:cNvSpPr/>
          <p:nvPr/>
        </p:nvSpPr>
        <p:spPr bwMode="auto">
          <a:xfrm>
            <a:off x="4866105" y="2651947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95855" y="2892579"/>
            <a:ext cx="38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*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5110215" y="332375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PP2A</a:t>
            </a:r>
          </a:p>
        </p:txBody>
      </p:sp>
    </p:spTree>
    <p:extLst>
      <p:ext uri="{BB962C8B-B14F-4D97-AF65-F5344CB8AC3E}">
        <p14:creationId xmlns:p14="http://schemas.microsoft.com/office/powerpoint/2010/main" val="22155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interacts with PPP2R5C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2465"/>
          <a:stretch/>
        </p:blipFill>
        <p:spPr>
          <a:xfrm>
            <a:off x="2232526" y="1704891"/>
            <a:ext cx="4720850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9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Hif1a is differentially phosphorylated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136316"/>
            <a:ext cx="6096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S6K interacts with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81" y="1605973"/>
            <a:ext cx="6537158" cy="3210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4816956"/>
            <a:ext cx="6122407" cy="1650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7158" y="3622842"/>
            <a:ext cx="1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Long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93790" y="5427590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Short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STAT3 interacts with PPP2R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041400"/>
            <a:ext cx="5727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8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/>
              <a:t>PPP2R5C negatively modulate AMPK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68" y="2495884"/>
            <a:ext cx="6934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8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/>
          <a:lstStyle/>
          <a:p>
            <a:r>
              <a:rPr lang="en-US" dirty="0" smtClean="0"/>
              <a:t>AMPK activated by induction and PPP2R5C KD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60" y="1986300"/>
            <a:ext cx="6918515" cy="1283848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5957567"/>
              </p:ext>
            </p:extLst>
          </p:nvPr>
        </p:nvGraphicFramePr>
        <p:xfrm>
          <a:off x="2014621" y="3676316"/>
          <a:ext cx="5289550" cy="241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21690" y="3270148"/>
            <a:ext cx="164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r>
              <a:rPr lang="en-US" dirty="0" smtClean="0"/>
              <a:t>(T172)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3158" y="1550750"/>
            <a:ext cx="643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      1x          </a:t>
            </a:r>
            <a:r>
              <a:rPr lang="en-US" dirty="0"/>
              <a:t>0x         </a:t>
            </a:r>
            <a:r>
              <a:rPr lang="en-US" dirty="0" smtClean="0"/>
              <a:t>1x           </a:t>
            </a:r>
            <a:r>
              <a:rPr lang="en-US" dirty="0"/>
              <a:t>0x         </a:t>
            </a:r>
            <a:r>
              <a:rPr lang="en-US" dirty="0" smtClean="0"/>
              <a:t>1x          </a:t>
            </a:r>
            <a:r>
              <a:rPr lang="en-US" dirty="0"/>
              <a:t>0x         1x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0109" y="1127938"/>
            <a:ext cx="611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Hepa16             shR3-2                shR6-5                shR8-</a:t>
            </a:r>
            <a:r>
              <a:rPr lang="zh-CN" altLang="zh-CN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Hif1a phosphorylation change upon PPP2R5C KD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72" y="2364624"/>
            <a:ext cx="7392737" cy="21518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158" y="1978526"/>
            <a:ext cx="643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      1x          </a:t>
            </a:r>
            <a:r>
              <a:rPr lang="en-US" dirty="0"/>
              <a:t>0x         </a:t>
            </a:r>
            <a:r>
              <a:rPr lang="en-US" dirty="0" smtClean="0"/>
              <a:t>1x           </a:t>
            </a:r>
            <a:r>
              <a:rPr lang="en-US" dirty="0"/>
              <a:t>0x         </a:t>
            </a:r>
            <a:r>
              <a:rPr lang="en-US" dirty="0" smtClean="0"/>
              <a:t>1x          </a:t>
            </a:r>
            <a:r>
              <a:rPr lang="en-US" dirty="0"/>
              <a:t>0x         1x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0109" y="1555714"/>
            <a:ext cx="611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Hepa16             shR3-2                shR6-5                shR8-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54120" y="3063860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Hif1a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CIP treatment for shR6-5 after induction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154990"/>
            <a:ext cx="21844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35" y="2647311"/>
            <a:ext cx="4085364" cy="3306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366211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pS6K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T389)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47799" y="2984137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Hif1a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47" y="3318042"/>
            <a:ext cx="2413000" cy="86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842" y="3454036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5789" y="180473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CIP       -       +       -       +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7998" y="1395301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7686" y="139530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57208" y="2254627"/>
            <a:ext cx="423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     -     +    +      -      -     +     +       CIP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5900" y="1925055"/>
            <a:ext cx="45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 </a:t>
            </a:r>
            <a:r>
              <a:rPr lang="en-US" dirty="0" err="1" smtClean="0"/>
              <a:t>Cumate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2608" y="1363035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2747" y="136303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virus load has marginal knockdown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255167"/>
              </p:ext>
            </p:extLst>
          </p:nvPr>
        </p:nvGraphicFramePr>
        <p:xfrm>
          <a:off x="733927" y="2076449"/>
          <a:ext cx="3838074" cy="3431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063244"/>
              </p:ext>
            </p:extLst>
          </p:nvPr>
        </p:nvGraphicFramePr>
        <p:xfrm>
          <a:off x="4797258" y="2076449"/>
          <a:ext cx="3889542" cy="3946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2682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47" y="2789295"/>
            <a:ext cx="3776373" cy="1969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7523" y="2370228"/>
            <a:ext cx="478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     -     +    +      -      -     +     +       CIP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6216" y="2040656"/>
            <a:ext cx="51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0x   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 </a:t>
            </a:r>
            <a:r>
              <a:rPr lang="en-US" dirty="0" err="1" smtClean="0"/>
              <a:t>Cumate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3345" y="1362491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5098" y="13480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S6K phosphorylation on </a:t>
            </a:r>
            <a:r>
              <a:rPr lang="en-US" dirty="0" err="1" smtClean="0"/>
              <a:t>phostag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7523" y="2370228"/>
            <a:ext cx="4782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     -     +    +      -      -     +     +       CIP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6216" y="2040656"/>
            <a:ext cx="513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0x   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 </a:t>
            </a:r>
            <a:r>
              <a:rPr lang="en-US" dirty="0" err="1" smtClean="0"/>
              <a:t>Cumate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3345" y="1362491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5098" y="134803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180" y="2749190"/>
            <a:ext cx="3691552" cy="2691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AMPK phosphorylation change on </a:t>
            </a:r>
            <a:r>
              <a:rPr lang="en-US" dirty="0" err="1" smtClean="0"/>
              <a:t>phostag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Protein level of PPP2R5C in </a:t>
            </a:r>
            <a:r>
              <a:rPr lang="en-US" dirty="0" err="1" smtClean="0"/>
              <a:t>wt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 </a:t>
            </a:r>
            <a:r>
              <a:rPr lang="en-US" dirty="0" err="1" smtClean="0"/>
              <a:t>mices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2" y="2564246"/>
            <a:ext cx="6807200" cy="736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3415" y="1582067"/>
            <a:ext cx="7553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                                 WT                                      </a:t>
            </a:r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 smtClean="0"/>
              <a:t>db</a:t>
            </a:r>
            <a:endParaRPr lang="en-US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               </a:t>
            </a:r>
            <a:r>
              <a:rPr lang="en-US" altLang="zh-CN" dirty="0" smtClean="0"/>
              <a:t>Fasted</a:t>
            </a:r>
            <a:r>
              <a:rPr lang="zh-CN" altLang="en-US" dirty="0" smtClean="0"/>
              <a:t>                </a:t>
            </a:r>
            <a:r>
              <a:rPr lang="en-US" altLang="zh-CN" dirty="0" err="1" smtClean="0"/>
              <a:t>Refed</a:t>
            </a:r>
            <a:r>
              <a:rPr lang="zh-CN" altLang="en-US" dirty="0" smtClean="0"/>
              <a:t>                </a:t>
            </a:r>
            <a:r>
              <a:rPr lang="en-US" altLang="zh-CN" dirty="0" smtClean="0"/>
              <a:t>Fasted</a:t>
            </a:r>
            <a:r>
              <a:rPr lang="zh-CN" altLang="en-US" dirty="0" smtClean="0"/>
              <a:t>               </a:t>
            </a:r>
            <a:r>
              <a:rPr lang="en-US" altLang="zh-CN" dirty="0" err="1" smtClean="0"/>
              <a:t>Refed</a:t>
            </a:r>
            <a:endParaRPr lang="en-US" dirty="0"/>
          </a:p>
          <a:p>
            <a:r>
              <a:rPr lang="en-US" dirty="0"/>
              <a:t>           5.1    5.2   5.3    6.1    6.2   6.3    5.1    5.2   5.3    6.1    6.2   6.3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55698" y="2611580"/>
            <a:ext cx="5668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</a:t>
            </a:r>
            <a:r>
              <a:rPr lang="en-US" altLang="zh-CN" sz="1400" dirty="0" smtClean="0"/>
              <a:t>1</a:t>
            </a:r>
          </a:p>
          <a:p>
            <a:r>
              <a:rPr lang="en-US" sz="1400" dirty="0" smtClean="0"/>
              <a:t>V</a:t>
            </a:r>
            <a:r>
              <a:rPr lang="en-US" altLang="zh-CN" sz="1400" dirty="0" smtClean="0"/>
              <a:t>2/4</a:t>
            </a:r>
          </a:p>
          <a:p>
            <a:r>
              <a:rPr lang="en-US" sz="1400" dirty="0" smtClean="0"/>
              <a:t>V</a:t>
            </a:r>
            <a:r>
              <a:rPr lang="en-US" altLang="zh-CN" sz="1400" dirty="0" smtClean="0"/>
              <a:t>3</a:t>
            </a:r>
            <a:endParaRPr lang="en-US" sz="1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005197"/>
              </p:ext>
            </p:extLst>
          </p:nvPr>
        </p:nvGraphicFramePr>
        <p:xfrm>
          <a:off x="1428750" y="3626427"/>
          <a:ext cx="6286500" cy="3109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7460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Glucose Uptake Assay with 16h Starvation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20" y="2436091"/>
            <a:ext cx="7501858" cy="3740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1882899" cy="2681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420" y="4612105"/>
            <a:ext cx="97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altLang="zh-CN" dirty="0" smtClean="0"/>
              <a:t>NBDG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is at least one clone for each </a:t>
            </a:r>
            <a:r>
              <a:rPr lang="en-US" dirty="0" err="1" smtClean="0"/>
              <a:t>shR</a:t>
            </a:r>
            <a:r>
              <a:rPr lang="en-US" dirty="0" smtClean="0"/>
              <a:t> have the same glucose phenotype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952500" y="1273175"/>
          <a:ext cx="7239000" cy="43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609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49" y="82888"/>
            <a:ext cx="5866397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BioID</a:t>
            </a:r>
            <a:r>
              <a:rPr lang="en-US" dirty="0" smtClean="0"/>
              <a:t> protein interaction mapping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6105" y="6038525"/>
            <a:ext cx="421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Roux et al, J. Cell Biol., 2012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 bwMode="auto">
          <a:xfrm>
            <a:off x="3850105" y="2018632"/>
            <a:ext cx="1898316" cy="70852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PPP2R5C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646947" y="2179053"/>
            <a:ext cx="1203158" cy="374315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BirA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*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264526" y="1550737"/>
            <a:ext cx="601579" cy="46789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X1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Isosceles Triangle 7"/>
          <p:cNvSpPr/>
          <p:nvPr/>
        </p:nvSpPr>
        <p:spPr bwMode="auto">
          <a:xfrm>
            <a:off x="5514469" y="2172371"/>
            <a:ext cx="995952" cy="548105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X2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Hexagon 8"/>
          <p:cNvSpPr/>
          <p:nvPr/>
        </p:nvSpPr>
        <p:spPr bwMode="auto">
          <a:xfrm>
            <a:off x="4264526" y="2727158"/>
            <a:ext cx="695158" cy="655053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X3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962319" y="2685355"/>
            <a:ext cx="347579" cy="369332"/>
            <a:chOff x="2045368" y="4336352"/>
            <a:chExt cx="347579" cy="369332"/>
          </a:xfrm>
        </p:grpSpPr>
        <p:sp>
          <p:nvSpPr>
            <p:cNvPr id="20" name="Oval 1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43682" y="1366071"/>
            <a:ext cx="347579" cy="369332"/>
            <a:chOff x="2045368" y="4336352"/>
            <a:chExt cx="347579" cy="369332"/>
          </a:xfrm>
        </p:grpSpPr>
        <p:sp>
          <p:nvSpPr>
            <p:cNvPr id="24" name="Oval 23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17472" y="3275265"/>
            <a:ext cx="347579" cy="369332"/>
            <a:chOff x="2045368" y="4336352"/>
            <a:chExt cx="347579" cy="369332"/>
          </a:xfrm>
        </p:grpSpPr>
        <p:sp>
          <p:nvSpPr>
            <p:cNvPr id="27" name="Oval 26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58872" y="1722036"/>
            <a:ext cx="347579" cy="369332"/>
            <a:chOff x="2045368" y="4336352"/>
            <a:chExt cx="347579" cy="369332"/>
          </a:xfrm>
        </p:grpSpPr>
        <p:sp>
          <p:nvSpPr>
            <p:cNvPr id="30" name="Oval 29"/>
            <p:cNvSpPr/>
            <p:nvPr/>
          </p:nvSpPr>
          <p:spPr bwMode="auto">
            <a:xfrm>
              <a:off x="2045368" y="4371474"/>
              <a:ext cx="347579" cy="33421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45368" y="4336352"/>
              <a:ext cx="338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/>
          <p:nvPr/>
        </p:nvCxnSpPr>
        <p:spPr bwMode="auto">
          <a:xfrm>
            <a:off x="4456101" y="3876842"/>
            <a:ext cx="0" cy="6817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2458330" y="4737404"/>
            <a:ext cx="399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Streptavidin </a:t>
            </a:r>
            <a:r>
              <a:rPr lang="en-US" dirty="0" err="1" smtClean="0"/>
              <a:t>pulldown</a:t>
            </a:r>
            <a:r>
              <a:rPr lang="en-US" dirty="0" smtClean="0"/>
              <a:t> and Mass spec</a:t>
            </a:r>
            <a:endParaRPr lang="en-US" dirty="0"/>
          </a:p>
        </p:txBody>
      </p:sp>
      <p:sp>
        <p:nvSpPr>
          <p:cNvPr id="35" name="Pie 34"/>
          <p:cNvSpPr/>
          <p:nvPr/>
        </p:nvSpPr>
        <p:spPr bwMode="auto">
          <a:xfrm>
            <a:off x="4866105" y="2651947"/>
            <a:ext cx="1229894" cy="1203157"/>
          </a:xfrm>
          <a:prstGeom prst="pi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95855" y="2892579"/>
            <a:ext cx="384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*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5110215" y="332375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PP2A</a:t>
            </a:r>
          </a:p>
        </p:txBody>
      </p:sp>
    </p:spTree>
    <p:extLst>
      <p:ext uri="{BB962C8B-B14F-4D97-AF65-F5344CB8AC3E}">
        <p14:creationId xmlns:p14="http://schemas.microsoft.com/office/powerpoint/2010/main" val="23825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S6K interacts with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81" y="1605973"/>
            <a:ext cx="6537158" cy="3210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4816956"/>
            <a:ext cx="6122407" cy="1650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7158" y="3622842"/>
            <a:ext cx="17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Long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93790" y="5427590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Short </a:t>
            </a:r>
            <a:r>
              <a:rPr lang="en-US" altLang="zh-CN" dirty="0" err="1" smtClean="0"/>
              <a:t>Exp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/>
              <a:t>PPP2R5C negatively modulate AMPK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68" y="2495884"/>
            <a:ext cx="6934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PPP2R5C could bind to AMPK b1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21" y="3398150"/>
            <a:ext cx="4999790" cy="689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1" y="2194958"/>
            <a:ext cx="4999790" cy="7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4304" y="2328597"/>
            <a:ext cx="121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Anti-Hif1a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0620" y="3440669"/>
            <a:ext cx="164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Anti-AMPK b1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737" y="1657684"/>
            <a:ext cx="504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MID     MID-V1  MID-V1   HID    HID-V1 HID-V1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86527" y="128835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D85N+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52576" y="127194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D85N+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KD of PPP2R5C affect AMPK 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7" y="1710490"/>
            <a:ext cx="65024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7" y="2594811"/>
            <a:ext cx="6502400" cy="64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89" y="3551321"/>
            <a:ext cx="3784600" cy="58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89" y="4224421"/>
            <a:ext cx="3911600" cy="63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8843" y="1874071"/>
            <a:ext cx="155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r>
              <a:rPr lang="en-US" dirty="0" smtClean="0"/>
              <a:t> T172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31243" y="2775102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pACC1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28513" y="3766189"/>
            <a:ext cx="148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AMPK alpha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3380" y="4491731"/>
            <a:ext cx="83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Actinb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9677" y="1523085"/>
            <a:ext cx="631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 </a:t>
            </a:r>
            <a:r>
              <a:rPr lang="en-US" dirty="0"/>
              <a:t>1x     0x    1x  </a:t>
            </a:r>
            <a:r>
              <a:rPr lang="en-US" dirty="0" smtClean="0"/>
              <a:t>   </a:t>
            </a:r>
            <a:r>
              <a:rPr lang="en-US" dirty="0"/>
              <a:t>0x    1x </a:t>
            </a:r>
            <a:r>
              <a:rPr lang="en-US" dirty="0" smtClean="0"/>
              <a:t>     </a:t>
            </a:r>
            <a:r>
              <a:rPr lang="en-US" dirty="0"/>
              <a:t>0x    1x </a:t>
            </a:r>
            <a:r>
              <a:rPr lang="en-US" dirty="0" smtClean="0"/>
              <a:t>    </a:t>
            </a:r>
            <a:r>
              <a:rPr lang="en-US" dirty="0"/>
              <a:t>0x    1x </a:t>
            </a:r>
            <a:r>
              <a:rPr lang="en-US" dirty="0" smtClean="0"/>
              <a:t>    </a:t>
            </a:r>
            <a:r>
              <a:rPr lang="en-US" dirty="0"/>
              <a:t>0x    1x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0440" y="1100273"/>
            <a:ext cx="638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Hepa16    shR3-4    shR6-</a:t>
            </a:r>
            <a:r>
              <a:rPr lang="en-US" dirty="0"/>
              <a:t>5     </a:t>
            </a:r>
            <a:r>
              <a:rPr lang="en-US" dirty="0" smtClean="0"/>
              <a:t>  Hepa16    </a:t>
            </a:r>
            <a:r>
              <a:rPr lang="en-US" dirty="0"/>
              <a:t>shR3-4    shR6-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Liver PPP2R5C does not change after AAV infection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5650372"/>
              </p:ext>
            </p:extLst>
          </p:nvPr>
        </p:nvGraphicFramePr>
        <p:xfrm>
          <a:off x="2095500" y="2044958"/>
          <a:ext cx="49530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807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AMPK targets in glucose uptake activates upon PPP2R5C </a:t>
            </a:r>
            <a:r>
              <a:rPr lang="en-US" dirty="0" err="1" smtClean="0"/>
              <a:t>kd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01" y="2526023"/>
            <a:ext cx="3289300" cy="27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36" y="3231447"/>
            <a:ext cx="34163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601" y="4126223"/>
            <a:ext cx="3416300" cy="40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2869" y="1720211"/>
            <a:ext cx="2994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Hepa16    shR3-4    shR6-5 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5255" y="2101150"/>
            <a:ext cx="3058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0x    1x     0x    1x     0x    1x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9875" y="2470482"/>
            <a:ext cx="1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P-S660-TBC1D1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9875" y="3253380"/>
            <a:ext cx="1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P-S700-TBC1D1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43875" y="4126223"/>
            <a:ext cx="86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TNXIP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658091" y="1801091"/>
            <a:ext cx="854364" cy="43872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AMPK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Hexagon 11"/>
          <p:cNvSpPr/>
          <p:nvPr/>
        </p:nvSpPr>
        <p:spPr bwMode="auto">
          <a:xfrm>
            <a:off x="450273" y="2850992"/>
            <a:ext cx="1327727" cy="782898"/>
          </a:xfrm>
          <a:prstGeom prst="hexag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AS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160/TBC1D1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25318" y="4246173"/>
            <a:ext cx="1119909" cy="5729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Glut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4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Arrow Connector 14"/>
          <p:cNvCxnSpPr>
            <a:stCxn id="11" idx="2"/>
          </p:cNvCxnSpPr>
          <p:nvPr/>
        </p:nvCxnSpPr>
        <p:spPr bwMode="auto">
          <a:xfrm>
            <a:off x="1085273" y="2239818"/>
            <a:ext cx="0" cy="565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1085273" y="3663247"/>
            <a:ext cx="0" cy="565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223879" y="2285816"/>
            <a:ext cx="70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Ⓟ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147204" y="3756891"/>
            <a:ext cx="156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523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Epistasis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dirty="0" smtClean="0"/>
              <a:t>AMPK chemical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inhibition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381000" y="990600"/>
          <a:ext cx="83820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13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Compound C does not give effective AMPK inhibition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20" y="3600450"/>
            <a:ext cx="6870700" cy="96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04" y="2800350"/>
            <a:ext cx="6648116" cy="62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0316" y="2863334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55870" y="3951524"/>
            <a:ext cx="8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6987" y="1865313"/>
            <a:ext cx="8217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      </a:t>
            </a:r>
            <a:r>
              <a:rPr lang="en-US" altLang="zh-CN" dirty="0" smtClean="0"/>
              <a:t>0x</a:t>
            </a:r>
            <a:r>
              <a:rPr lang="zh-CN" altLang="en-US" dirty="0" smtClean="0"/>
              <a:t>                                               </a:t>
            </a:r>
            <a:r>
              <a:rPr lang="en-US" altLang="zh-CN" dirty="0" smtClean="0"/>
              <a:t>1x</a:t>
            </a:r>
            <a:r>
              <a:rPr lang="zh-CN" altLang="en-US" dirty="0" smtClean="0"/>
              <a:t>                             </a:t>
            </a:r>
            <a:r>
              <a:rPr lang="en-US" altLang="zh-CN" dirty="0" err="1" smtClean="0"/>
              <a:t>Cumate</a:t>
            </a:r>
            <a:endParaRPr lang="en-US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DMSO</a:t>
            </a:r>
            <a:r>
              <a:rPr lang="zh-CN" altLang="en-US" dirty="0" smtClean="0"/>
              <a:t>            </a:t>
            </a:r>
            <a:r>
              <a:rPr lang="en-US" altLang="zh-CN" dirty="0" smtClean="0"/>
              <a:t>Comp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            </a:t>
            </a:r>
            <a:r>
              <a:rPr lang="zh-CN" altLang="en-US" dirty="0"/>
              <a:t> </a:t>
            </a:r>
            <a:r>
              <a:rPr lang="en-US" altLang="zh-CN" dirty="0"/>
              <a:t>DMSO</a:t>
            </a:r>
            <a:r>
              <a:rPr lang="zh-CN" altLang="en-US" dirty="0"/>
              <a:t>            </a:t>
            </a:r>
            <a:r>
              <a:rPr lang="en-US" altLang="zh-CN" dirty="0"/>
              <a:t>Comp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endParaRPr lang="en-US" dirty="0"/>
          </a:p>
          <a:p>
            <a:r>
              <a:rPr lang="en-US" dirty="0" smtClean="0"/>
              <a:t>H</a:t>
            </a:r>
            <a:r>
              <a:rPr lang="zh-CN" altLang="en-US" dirty="0" smtClean="0"/>
              <a:t>     </a:t>
            </a:r>
            <a:r>
              <a:rPr lang="zh-CN" altLang="zh-CN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    </a:t>
            </a:r>
            <a:r>
              <a:rPr lang="zh-CN" altLang="zh-CN" dirty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    </a:t>
            </a:r>
            <a:r>
              <a:rPr lang="en-US" dirty="0"/>
              <a:t>H</a:t>
            </a:r>
            <a:r>
              <a:rPr lang="zh-CN" altLang="en-US" dirty="0"/>
              <a:t>     </a:t>
            </a:r>
            <a:r>
              <a:rPr lang="zh-CN" altLang="zh-CN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    </a:t>
            </a:r>
            <a:r>
              <a:rPr lang="zh-CN" altLang="zh-CN" dirty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     </a:t>
            </a:r>
            <a:r>
              <a:rPr lang="en-US" dirty="0" smtClean="0"/>
              <a:t>H</a:t>
            </a:r>
            <a:r>
              <a:rPr lang="zh-CN" altLang="en-US" dirty="0" smtClean="0"/>
              <a:t>     </a:t>
            </a:r>
            <a:r>
              <a:rPr lang="zh-CN" altLang="zh-CN" dirty="0" smtClean="0"/>
              <a:t> </a:t>
            </a:r>
            <a:r>
              <a:rPr lang="en-US" altLang="zh-CN" dirty="0"/>
              <a:t>3</a:t>
            </a:r>
            <a:r>
              <a:rPr lang="zh-CN" altLang="en-US" dirty="0"/>
              <a:t>     </a:t>
            </a:r>
            <a:r>
              <a:rPr lang="zh-CN" altLang="zh-CN" dirty="0"/>
              <a:t> </a:t>
            </a:r>
            <a:r>
              <a:rPr lang="en-US" altLang="zh-CN" dirty="0" smtClean="0"/>
              <a:t>6</a:t>
            </a:r>
            <a:r>
              <a:rPr lang="zh-CN" altLang="en-US" dirty="0" smtClean="0"/>
              <a:t>       </a:t>
            </a:r>
            <a:r>
              <a:rPr lang="en-US" dirty="0"/>
              <a:t>H</a:t>
            </a:r>
            <a:r>
              <a:rPr lang="zh-CN" altLang="en-US" dirty="0"/>
              <a:t>     </a:t>
            </a:r>
            <a:r>
              <a:rPr lang="zh-CN" altLang="zh-CN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    </a:t>
            </a:r>
            <a:r>
              <a:rPr lang="zh-CN" altLang="zh-CN" dirty="0"/>
              <a:t> </a:t>
            </a:r>
            <a:r>
              <a:rPr lang="en-US" altLang="zh-CN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dynamics of Compound C on AMPK inhibition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317598"/>
            <a:ext cx="4673600" cy="78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4648200" cy="78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2422" y="2341966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6147" y="3670787"/>
            <a:ext cx="8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4770" y="1948266"/>
            <a:ext cx="6373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 smtClean="0"/>
              <a:t>0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1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4</a:t>
            </a:r>
            <a:r>
              <a:rPr lang="zh-CN" altLang="en-US" dirty="0" smtClean="0"/>
              <a:t>       </a:t>
            </a:r>
            <a:r>
              <a:rPr lang="en-US" altLang="zh-CN" dirty="0" smtClean="0"/>
              <a:t>6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8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16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24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hrs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10uM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Compound C from </a:t>
            </a:r>
            <a:r>
              <a:rPr lang="en-US" dirty="0" err="1" smtClean="0"/>
              <a:t>santa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649518"/>
            <a:ext cx="6781800" cy="46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608118"/>
            <a:ext cx="6591300" cy="40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40663" y="2608118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40663" y="3613849"/>
            <a:ext cx="8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81100" y="1789530"/>
            <a:ext cx="8532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    4       4      4      4       4      4      0      1       2       4       6      8      </a:t>
            </a:r>
            <a:r>
              <a:rPr lang="en-US" dirty="0" err="1"/>
              <a:t>hrs</a:t>
            </a:r>
            <a:r>
              <a:rPr lang="en-US" dirty="0"/>
              <a:t> treatment</a:t>
            </a:r>
          </a:p>
          <a:p>
            <a:r>
              <a:rPr lang="en-US" dirty="0"/>
              <a:t>     0       1      3     10     30   100   10    10     10     10     10    10    </a:t>
            </a:r>
            <a:r>
              <a:rPr lang="en-US" dirty="0" err="1"/>
              <a:t>uM</a:t>
            </a:r>
            <a:r>
              <a:rPr lang="en-US" dirty="0"/>
              <a:t> BML-275</a:t>
            </a:r>
          </a:p>
        </p:txBody>
      </p:sp>
    </p:spTree>
    <p:extLst>
      <p:ext uri="{BB962C8B-B14F-4D97-AF65-F5344CB8AC3E}">
        <p14:creationId xmlns:p14="http://schemas.microsoft.com/office/powerpoint/2010/main" val="244090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AMPK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dephosphorylation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reproducible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82" y="2625436"/>
            <a:ext cx="24638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282" y="3657600"/>
            <a:ext cx="24638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45" y="2540000"/>
            <a:ext cx="2260600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45" y="3429000"/>
            <a:ext cx="2159000" cy="63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9455" y="2636982"/>
            <a:ext cx="967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tAMPK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574" y="2170668"/>
            <a:ext cx="225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1hr</a:t>
            </a:r>
            <a:r>
              <a:rPr lang="zh-CN" altLang="en-US" dirty="0" smtClean="0"/>
              <a:t>   </a:t>
            </a:r>
            <a:r>
              <a:rPr lang="en-US" altLang="zh-CN" dirty="0" smtClean="0"/>
              <a:t>HA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V1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CIP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95552" y="2267650"/>
            <a:ext cx="226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V1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HA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V1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98707" y="5657334"/>
            <a:ext cx="190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AMPK</a:t>
            </a:r>
            <a:r>
              <a:rPr lang="zh-CN" altLang="en-US" dirty="0" smtClean="0"/>
              <a:t> </a:t>
            </a:r>
            <a:r>
              <a:rPr lang="en-US" altLang="zh-CN" dirty="0" smtClean="0"/>
              <a:t>b1</a:t>
            </a:r>
            <a:r>
              <a:rPr lang="zh-CN" altLang="en-US" dirty="0" smtClean="0"/>
              <a:t> </a:t>
            </a:r>
            <a:r>
              <a:rPr lang="en-US" altLang="zh-CN" dirty="0" smtClean="0"/>
              <a:t>S108?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Uptake in Primary Hepatocytes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504950" y="1651000"/>
          <a:ext cx="6134100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05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Glucose Uptake in Primary Hepatocytes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5273" y="369636"/>
            <a:ext cx="7975600" cy="5651500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922373"/>
              </p:ext>
            </p:extLst>
          </p:nvPr>
        </p:nvGraphicFramePr>
        <p:xfrm>
          <a:off x="5683250" y="1662544"/>
          <a:ext cx="3460750" cy="2646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34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AMPK in primary hepatocytes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798453"/>
              </p:ext>
            </p:extLst>
          </p:nvPr>
        </p:nvGraphicFramePr>
        <p:xfrm>
          <a:off x="768350" y="4265180"/>
          <a:ext cx="7607300" cy="259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37" y="3149600"/>
            <a:ext cx="35687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37" y="1460500"/>
            <a:ext cx="3429000" cy="88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437" y="2349500"/>
            <a:ext cx="3479800" cy="800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8363" y="1685636"/>
            <a:ext cx="9672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tAMPK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 controls glycolysis via AMPK pathway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1468292"/>
            <a:ext cx="6299231" cy="48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AD-PPP2R5C has 80% knockdown in </a:t>
            </a:r>
            <a:r>
              <a:rPr lang="en-US" sz="3600" dirty="0" err="1" smtClean="0"/>
              <a:t>Hepa</a:t>
            </a:r>
            <a:endParaRPr lang="en-US" sz="36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564922"/>
              </p:ext>
            </p:extLst>
          </p:nvPr>
        </p:nvGraphicFramePr>
        <p:xfrm>
          <a:off x="1967229" y="1365756"/>
          <a:ext cx="4671050" cy="4434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199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Triglyceride storage phenotype is already developed in 48hrs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21602"/>
              </p:ext>
            </p:extLst>
          </p:nvPr>
        </p:nvGraphicFramePr>
        <p:xfrm>
          <a:off x="963529" y="2024647"/>
          <a:ext cx="74041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3734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PPP2R5C’s TAG phenotype is </a:t>
            </a:r>
            <a:r>
              <a:rPr lang="en-US" dirty="0" err="1" smtClean="0"/>
              <a:t>mTOR</a:t>
            </a:r>
            <a:r>
              <a:rPr lang="en-US" dirty="0" smtClean="0"/>
              <a:t> independent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10500"/>
              </p:ext>
            </p:extLst>
          </p:nvPr>
        </p:nvGraphicFramePr>
        <p:xfrm>
          <a:off x="1287045" y="1737894"/>
          <a:ext cx="6212305" cy="388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369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interacts with PPP2R5C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2465"/>
          <a:stretch/>
        </p:blipFill>
        <p:spPr>
          <a:xfrm>
            <a:off x="2232526" y="1704891"/>
            <a:ext cx="4720850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6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Hif1a phosphorylation change upon PPP2R5C KD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72" y="2364624"/>
            <a:ext cx="7392737" cy="21518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158" y="1978526"/>
            <a:ext cx="643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      1x          </a:t>
            </a:r>
            <a:r>
              <a:rPr lang="en-US" dirty="0"/>
              <a:t>0x         </a:t>
            </a:r>
            <a:r>
              <a:rPr lang="en-US" dirty="0" smtClean="0"/>
              <a:t>1x           </a:t>
            </a:r>
            <a:r>
              <a:rPr lang="en-US" dirty="0"/>
              <a:t>0x         </a:t>
            </a:r>
            <a:r>
              <a:rPr lang="en-US" dirty="0" smtClean="0"/>
              <a:t>1x          </a:t>
            </a:r>
            <a:r>
              <a:rPr lang="en-US" dirty="0"/>
              <a:t>0x         1x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0109" y="1555714"/>
            <a:ext cx="611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Hepa16             shR3-2                shR6-5                shR8-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54120" y="3063860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Hif1a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CIP treatment for shR6-5 after induction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154990"/>
            <a:ext cx="21844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35" y="2647311"/>
            <a:ext cx="4085364" cy="3306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366211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pS6K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T389)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47799" y="2984137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Hif1a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947" y="3318042"/>
            <a:ext cx="2413000" cy="86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842" y="3454036"/>
            <a:ext cx="96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pAMPK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5789" y="1804737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CIP       -       +       -       +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7998" y="1395301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7686" y="139530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57208" y="2254627"/>
            <a:ext cx="423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     -     +    +      -      -     +     +       CIP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5900" y="1925055"/>
            <a:ext cx="45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   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</a:t>
            </a:r>
            <a:r>
              <a:rPr lang="en-US" dirty="0"/>
              <a:t>0x   </a:t>
            </a:r>
            <a:r>
              <a:rPr lang="en-US" dirty="0" smtClean="0"/>
              <a:t>1x    </a:t>
            </a:r>
            <a:r>
              <a:rPr lang="en-US" dirty="0" err="1" smtClean="0"/>
              <a:t>Cumate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2608" y="1363035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 NP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72747" y="136303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target expression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774700" y="1631950"/>
          <a:ext cx="37719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597400" y="1619250"/>
          <a:ext cx="37719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2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Hif1a target expression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774700" y="1631950"/>
          <a:ext cx="37719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597400" y="1619250"/>
          <a:ext cx="37719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109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Hif</a:t>
            </a:r>
            <a:r>
              <a:rPr lang="en-US" dirty="0" smtClean="0"/>
              <a:t> reporter activity increases after induction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772162"/>
              </p:ext>
            </p:extLst>
          </p:nvPr>
        </p:nvGraphicFramePr>
        <p:xfrm>
          <a:off x="250156" y="1056104"/>
          <a:ext cx="8693818" cy="5427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84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52322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Hif</a:t>
            </a:r>
            <a:r>
              <a:rPr lang="en-US" dirty="0" smtClean="0"/>
              <a:t> reporter assay is not reproducible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08366"/>
              </p:ext>
            </p:extLst>
          </p:nvPr>
        </p:nvGraphicFramePr>
        <p:xfrm>
          <a:off x="307473" y="1136315"/>
          <a:ext cx="8504989" cy="5393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114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SREBP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hepatocytes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46" y="2332184"/>
            <a:ext cx="3543300" cy="18288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762000" y="1835727"/>
            <a:ext cx="838199" cy="3810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HIF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1a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0" y="2717801"/>
            <a:ext cx="838199" cy="406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latin typeface="Arial" charset="0"/>
                <a:ea typeface="ＭＳ Ｐゴシック" charset="0"/>
              </a:rPr>
              <a:t>SCAP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58091" y="3759201"/>
            <a:ext cx="1036782" cy="406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latin typeface="Arial" charset="0"/>
                <a:ea typeface="ＭＳ Ｐゴシック" charset="0"/>
              </a:rPr>
              <a:t>SREBP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 bwMode="auto">
          <a:xfrm>
            <a:off x="1181100" y="2216727"/>
            <a:ext cx="0" cy="501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1315022" y="3124201"/>
            <a:ext cx="4618" cy="635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stCxn id="6" idx="2"/>
            <a:endCxn id="6" idx="0"/>
          </p:cNvCxnSpPr>
          <p:nvPr/>
        </p:nvCxnSpPr>
        <p:spPr bwMode="auto">
          <a:xfrm rot="5400000" flipH="1">
            <a:off x="973282" y="3962401"/>
            <a:ext cx="406400" cy="12700"/>
          </a:xfrm>
          <a:prstGeom prst="curvedConnector5">
            <a:avLst>
              <a:gd name="adj1" fmla="val -56250"/>
              <a:gd name="adj2" fmla="val 5881819"/>
              <a:gd name="adj3" fmla="val 15625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2918888" y="1858943"/>
            <a:ext cx="34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PBS</a:t>
            </a:r>
            <a:r>
              <a:rPr lang="zh-CN" altLang="en-US" dirty="0" smtClean="0"/>
              <a:t>   </a:t>
            </a:r>
            <a:r>
              <a:rPr lang="en-US" altLang="zh-CN" dirty="0" smtClean="0"/>
              <a:t>NC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shR</a:t>
            </a:r>
            <a:r>
              <a:rPr lang="zh-CN" altLang="en-US" dirty="0" smtClean="0"/>
              <a:t>  </a:t>
            </a:r>
            <a:r>
              <a:rPr lang="en-US" altLang="zh-CN" dirty="0" smtClean="0"/>
              <a:t>PBS</a:t>
            </a:r>
            <a:r>
              <a:rPr lang="zh-CN" altLang="en-US" dirty="0" smtClean="0"/>
              <a:t>   </a:t>
            </a:r>
            <a:r>
              <a:rPr lang="en-US" altLang="zh-CN" dirty="0" smtClean="0"/>
              <a:t>NC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shR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29364" y="4438074"/>
            <a:ext cx="96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SREBP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8846" y="2510045"/>
            <a:ext cx="1185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Mammalian PP2A-B’ homolog is PPP2R5C</a:t>
            </a:r>
            <a:endParaRPr lang="en-US" dirty="0"/>
          </a:p>
        </p:txBody>
      </p:sp>
      <p:pic>
        <p:nvPicPr>
          <p:cNvPr id="12" name="Content Placeholder 11" descr="zmb0010872290006 (1)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6" r="-17096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5224207" y="6126163"/>
            <a:ext cx="35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Shouse</a:t>
            </a:r>
            <a:r>
              <a:rPr lang="en-US" dirty="0" smtClean="0"/>
              <a:t> et al, </a:t>
            </a:r>
            <a:r>
              <a:rPr lang="en-US" dirty="0" err="1" smtClean="0"/>
              <a:t>Mol</a:t>
            </a:r>
            <a:r>
              <a:rPr lang="en-US" dirty="0" smtClean="0"/>
              <a:t> Cell Biol.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7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significant change p-S6K in </a:t>
            </a: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61" y="2026988"/>
            <a:ext cx="7734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 could</a:t>
            </a:r>
            <a:r>
              <a:rPr lang="zh-CN" altLang="en-US" dirty="0" smtClean="0"/>
              <a:t> </a:t>
            </a:r>
            <a:r>
              <a:rPr lang="en-US" dirty="0" smtClean="0"/>
              <a:t>inhibit </a:t>
            </a:r>
            <a:r>
              <a:rPr lang="en-US" dirty="0" err="1" smtClean="0"/>
              <a:t>lipogeneis</a:t>
            </a:r>
            <a:r>
              <a:rPr lang="en-US" dirty="0" smtClean="0"/>
              <a:t> via HIF1a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1" y="1464252"/>
            <a:ext cx="4445149" cy="487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vivo</a:t>
            </a:r>
            <a:r>
              <a:rPr lang="zh-CN" altLang="en-US" dirty="0" smtClean="0"/>
              <a:t> </a:t>
            </a:r>
            <a:r>
              <a:rPr lang="en-US" altLang="zh-CN" dirty="0" smtClean="0"/>
              <a:t>mouse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metabolism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KD</a:t>
            </a:r>
            <a:r>
              <a:rPr lang="zh-CN" altLang="en-US" dirty="0" smtClean="0"/>
              <a:t> </a:t>
            </a:r>
            <a:r>
              <a:rPr lang="en-US" altLang="zh-CN" dirty="0" smtClean="0"/>
              <a:t>PPP2R5C</a:t>
            </a:r>
            <a:r>
              <a:rPr lang="zh-CN" altLang="en-US" dirty="0" smtClean="0"/>
              <a:t> </a:t>
            </a:r>
            <a:r>
              <a:rPr lang="en-US" altLang="zh-CN" dirty="0" smtClean="0"/>
              <a:t>via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AAV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1244600" y="1308100"/>
          <a:ext cx="6654800" cy="424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8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AAV knockdown is finally successful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870200"/>
            <a:ext cx="5829300" cy="110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1744" y="1824055"/>
            <a:ext cx="5702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             </a:t>
            </a:r>
            <a:r>
              <a:rPr lang="en-US" altLang="zh-CN" dirty="0" smtClean="0"/>
              <a:t>1x10^11</a:t>
            </a:r>
            <a:r>
              <a:rPr lang="zh-CN" altLang="en-US" dirty="0" smtClean="0"/>
              <a:t>                               </a:t>
            </a:r>
            <a:r>
              <a:rPr lang="en-US" altLang="zh-CN" dirty="0" smtClean="0"/>
              <a:t>0.5x10^11</a:t>
            </a:r>
          </a:p>
          <a:p>
            <a:r>
              <a:rPr lang="zh-CN" altLang="en-US" dirty="0" smtClean="0"/>
              <a:t>       </a:t>
            </a:r>
            <a:r>
              <a:rPr lang="en-US" altLang="zh-CN" dirty="0" err="1" smtClean="0"/>
              <a:t>miRNC</a:t>
            </a:r>
            <a:r>
              <a:rPr lang="zh-CN" altLang="en-US" dirty="0" smtClean="0"/>
              <a:t>                 </a:t>
            </a:r>
            <a:r>
              <a:rPr lang="en-US" altLang="zh-CN" dirty="0" smtClean="0"/>
              <a:t>miR12</a:t>
            </a:r>
            <a:r>
              <a:rPr lang="zh-CN" altLang="en-US" dirty="0" smtClean="0"/>
              <a:t>           </a:t>
            </a:r>
            <a:r>
              <a:rPr lang="en-US" altLang="zh-CN" dirty="0" err="1" smtClean="0"/>
              <a:t>miRNC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miR12</a:t>
            </a:r>
          </a:p>
          <a:p>
            <a:r>
              <a:rPr lang="en-US" altLang="zh-CN" dirty="0" smtClean="0"/>
              <a:t>1.1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1.2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1.3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2.1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2.2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2.3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3.1</a:t>
            </a:r>
            <a:r>
              <a:rPr lang="zh-CN" altLang="en-US" dirty="0" smtClean="0"/>
              <a:t>   </a:t>
            </a:r>
            <a:r>
              <a:rPr lang="en-US" altLang="zh-CN" dirty="0" smtClean="0"/>
              <a:t>3.2</a:t>
            </a:r>
            <a:r>
              <a:rPr lang="zh-CN" altLang="en-US" dirty="0" smtClean="0"/>
              <a:t>   </a:t>
            </a:r>
            <a:r>
              <a:rPr lang="en-US" altLang="zh-CN" dirty="0" smtClean="0"/>
              <a:t>3.3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3.4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13545" y="4179516"/>
            <a:ext cx="206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anti</a:t>
            </a:r>
            <a:r>
              <a:rPr lang="zh-CN" altLang="en-US" dirty="0" smtClean="0"/>
              <a:t> </a:t>
            </a:r>
            <a:r>
              <a:rPr lang="en-US" altLang="zh-CN" dirty="0" smtClean="0"/>
              <a:t>PPP2R5C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Body weight change during AAV KD pilot experiment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9782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Blood glucose profiles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75" y="1131455"/>
            <a:ext cx="6058734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Liver weight are higher in KD groups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98236"/>
            <a:ext cx="61595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99" y="48418"/>
            <a:ext cx="7343775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PPP2R5C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metabolism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32" y="1246909"/>
            <a:ext cx="4097480" cy="50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73" y="1782231"/>
            <a:ext cx="6057900" cy="1206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PPP2R5C KD efficiency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150592"/>
            <a:ext cx="65405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485413"/>
            <a:ext cx="6172200" cy="1041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3695" y="2174025"/>
            <a:ext cx="9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506" y="34440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3695" y="4909549"/>
            <a:ext cx="73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594600" y="2651783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594600" y="2543357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94600" y="2357567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36008" y="4081828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536008" y="3931531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536008" y="3689915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574108" y="5373350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74108" y="5264924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574108" y="5064053"/>
            <a:ext cx="345783" cy="13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40383" y="235756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PPP2R5C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977858" y="501797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PPP2R5C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940383" y="374686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PPP2R5C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60771" y="1232972"/>
            <a:ext cx="345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miRNC</a:t>
            </a:r>
            <a:r>
              <a:rPr lang="en-US" dirty="0" smtClean="0"/>
              <a:t>                                       miR12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35368" y="1738511"/>
            <a:ext cx="0" cy="3788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597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significant change in total body fat</a:t>
            </a:r>
            <a:endParaRPr lang="en-US" dirty="0"/>
          </a:p>
        </p:txBody>
      </p:sp>
      <p:pic>
        <p:nvPicPr>
          <p:cNvPr id="5" name="Picture 4" descr="Final_MRI_F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900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Insulin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Sensitivity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GTT</a:t>
            </a:r>
            <a:endParaRPr lang="en-US" dirty="0"/>
          </a:p>
        </p:txBody>
      </p:sp>
      <p:pic>
        <p:nvPicPr>
          <p:cNvPr id="3" name="Picture 2" descr="Ins in GT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40447" cy="54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61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significant change p-S6K in </a:t>
            </a:r>
            <a:r>
              <a:rPr lang="en-US" dirty="0" err="1" smtClean="0"/>
              <a:t>Hepas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86985"/>
              </p:ext>
            </p:extLst>
          </p:nvPr>
        </p:nvGraphicFramePr>
        <p:xfrm>
          <a:off x="3822" y="1809663"/>
          <a:ext cx="46101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4575"/>
              </p:ext>
            </p:extLst>
          </p:nvPr>
        </p:nvGraphicFramePr>
        <p:xfrm>
          <a:off x="4613922" y="1809663"/>
          <a:ext cx="4530078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834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glucose clearance</a:t>
            </a:r>
            <a:endParaRPr lang="en-US" dirty="0"/>
          </a:p>
        </p:txBody>
      </p:sp>
      <p:pic>
        <p:nvPicPr>
          <p:cNvPr id="5" name="Picture 4" descr="gtt_wilc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908108"/>
            <a:ext cx="64389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680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0313 final body weigh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6" y="1554403"/>
            <a:ext cx="7860174" cy="50910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Body Weight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167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Blood Glucose Change</a:t>
            </a:r>
            <a:endParaRPr lang="en-US" dirty="0"/>
          </a:p>
        </p:txBody>
      </p:sp>
      <p:pic>
        <p:nvPicPr>
          <p:cNvPr id="6" name="Picture 5" descr="serum_gluco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548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Liver Weight</a:t>
            </a:r>
            <a:endParaRPr lang="en-US" dirty="0"/>
          </a:p>
        </p:txBody>
      </p:sp>
      <p:pic>
        <p:nvPicPr>
          <p:cNvPr id="3" name="Picture 2" descr="Liver_weigh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062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Abdominal Fat</a:t>
            </a:r>
            <a:endParaRPr lang="en-US" dirty="0"/>
          </a:p>
        </p:txBody>
      </p:sp>
      <p:pic>
        <p:nvPicPr>
          <p:cNvPr id="3" name="Picture 2" descr="abd_weigh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925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Glycogen Storage</a:t>
            </a:r>
            <a:endParaRPr lang="en-US" dirty="0"/>
          </a:p>
        </p:txBody>
      </p:sp>
      <p:pic>
        <p:nvPicPr>
          <p:cNvPr id="3" name="Picture 2" descr="liver_glycoge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549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Blood Insulin</a:t>
            </a:r>
            <a:endParaRPr lang="en-US" dirty="0"/>
          </a:p>
        </p:txBody>
      </p:sp>
      <p:pic>
        <p:nvPicPr>
          <p:cNvPr id="3" name="Picture 2" descr="serum_insul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775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Insulin Sensitivity</a:t>
            </a:r>
            <a:endParaRPr lang="en-US" dirty="0"/>
          </a:p>
        </p:txBody>
      </p:sp>
      <p:pic>
        <p:nvPicPr>
          <p:cNvPr id="3" name="Picture 2" descr="insulin_sensitivity_ind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5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56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TAG </a:t>
            </a:r>
            <a:r>
              <a:rPr lang="en-US" dirty="0"/>
              <a:t>p</a:t>
            </a:r>
            <a:r>
              <a:rPr lang="en-US" dirty="0" smtClean="0"/>
              <a:t>atterns depend on nutritional status</a:t>
            </a:r>
            <a:endParaRPr lang="en-US" dirty="0"/>
          </a:p>
        </p:txBody>
      </p:sp>
      <p:pic>
        <p:nvPicPr>
          <p:cNvPr id="3" name="Picture 2" descr="liver_t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748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serum TAG</a:t>
            </a:r>
            <a:endParaRPr lang="en-US" dirty="0"/>
          </a:p>
        </p:txBody>
      </p:sp>
      <p:pic>
        <p:nvPicPr>
          <p:cNvPr id="3" name="Picture 2" descr="serum_t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0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PPP2R5C 80% knockdown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71029"/>
              </p:ext>
            </p:extLst>
          </p:nvPr>
        </p:nvGraphicFramePr>
        <p:xfrm>
          <a:off x="2654300" y="2149709"/>
          <a:ext cx="3835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81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Outliers in liver NEFA explains lower statistical significance of TAG</a:t>
            </a:r>
            <a:endParaRPr lang="en-US" dirty="0"/>
          </a:p>
        </p:txBody>
      </p:sp>
      <p:pic>
        <p:nvPicPr>
          <p:cNvPr id="3" name="Picture 2" descr="liver_NEF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39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Increased serum NEFA during </a:t>
            </a:r>
            <a:r>
              <a:rPr lang="en-US" dirty="0" err="1" smtClean="0"/>
              <a:t>refed</a:t>
            </a:r>
            <a:endParaRPr lang="en-US" dirty="0"/>
          </a:p>
        </p:txBody>
      </p:sp>
      <p:pic>
        <p:nvPicPr>
          <p:cNvPr id="3" name="Picture 2" descr="serum_NEF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07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liver cholesterol</a:t>
            </a:r>
            <a:endParaRPr lang="en-US" dirty="0"/>
          </a:p>
        </p:txBody>
      </p:sp>
      <p:pic>
        <p:nvPicPr>
          <p:cNvPr id="3" name="Picture 2" descr="liver_cholestero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5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81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serum cholesterol</a:t>
            </a:r>
            <a:endParaRPr lang="en-US" dirty="0"/>
          </a:p>
        </p:txBody>
      </p:sp>
      <p:pic>
        <p:nvPicPr>
          <p:cNvPr id="3" name="Picture 2" descr="serum_cholestero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49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change in serum total ketone body</a:t>
            </a:r>
            <a:endParaRPr lang="en-US" dirty="0"/>
          </a:p>
        </p:txBody>
      </p:sp>
      <p:pic>
        <p:nvPicPr>
          <p:cNvPr id="3" name="Picture 2" descr="serum_TK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5991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change in serum </a:t>
            </a:r>
            <a:r>
              <a:rPr lang="en-US" dirty="0" err="1" smtClean="0"/>
              <a:t>hydroxybutyrate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erum_H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0" y="1417638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change p-S6K in primary hepatocyte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824860"/>
            <a:ext cx="6337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83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consumption increases in AD-PPP2R5C infected </a:t>
            </a:r>
            <a:r>
              <a:rPr lang="en-US" dirty="0" err="1" smtClean="0"/>
              <a:t>Hepa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034311"/>
              </p:ext>
            </p:extLst>
          </p:nvPr>
        </p:nvGraphicFramePr>
        <p:xfrm>
          <a:off x="2245895" y="2156995"/>
          <a:ext cx="4572000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595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Lactate production increases in AD-PPP2R5C infected </a:t>
            </a:r>
            <a:r>
              <a:rPr lang="en-US" dirty="0" err="1" smtClean="0"/>
              <a:t>Hepa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649422"/>
              </p:ext>
            </p:extLst>
          </p:nvPr>
        </p:nvGraphicFramePr>
        <p:xfrm>
          <a:off x="2190750" y="2263274"/>
          <a:ext cx="47625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397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Glucose consumption increase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336750"/>
              </p:ext>
            </p:extLst>
          </p:nvPr>
        </p:nvGraphicFramePr>
        <p:xfrm>
          <a:off x="2292350" y="1945767"/>
          <a:ext cx="4559300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4829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Lactate production does not correlate with glucose consumption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892113"/>
              </p:ext>
            </p:extLst>
          </p:nvPr>
        </p:nvGraphicFramePr>
        <p:xfrm>
          <a:off x="2463800" y="1851306"/>
          <a:ext cx="4216400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529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GSK3b is not responsible for the glucose phenotype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197"/>
          <a:stretch/>
        </p:blipFill>
        <p:spPr>
          <a:xfrm>
            <a:off x="1397000" y="2272632"/>
            <a:ext cx="6337300" cy="2498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252"/>
          <a:stretch/>
        </p:blipFill>
        <p:spPr>
          <a:xfrm>
            <a:off x="1137751" y="3077097"/>
            <a:ext cx="6635828" cy="10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 of p-</a:t>
            </a:r>
            <a:r>
              <a:rPr lang="en-US" dirty="0" err="1" smtClean="0"/>
              <a:t>Akt</a:t>
            </a:r>
            <a:r>
              <a:rPr lang="en-US" dirty="0" smtClean="0"/>
              <a:t> with PPP2R5C knockdown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417821"/>
              </p:ext>
            </p:extLst>
          </p:nvPr>
        </p:nvGraphicFramePr>
        <p:xfrm>
          <a:off x="238168" y="1957076"/>
          <a:ext cx="4409317" cy="3422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465572"/>
              </p:ext>
            </p:extLst>
          </p:nvPr>
        </p:nvGraphicFramePr>
        <p:xfrm>
          <a:off x="4506386" y="1969776"/>
          <a:ext cx="4409317" cy="3422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97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Proteomic study reveal multiple PPP2R5C containing complexes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0114" r="-5011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302767" y="6126163"/>
            <a:ext cx="436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Zhou et al, J Proteome Res. 2007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51873" y="3731799"/>
            <a:ext cx="1374792" cy="30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1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Upregulation</a:t>
            </a:r>
            <a:r>
              <a:rPr lang="en-US" dirty="0" smtClean="0"/>
              <a:t> of mPKM2 with PPP2R5C knockdown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133978"/>
              </p:ext>
            </p:extLst>
          </p:nvPr>
        </p:nvGraphicFramePr>
        <p:xfrm>
          <a:off x="2422831" y="2018769"/>
          <a:ext cx="49530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263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Overexpression of PPP2R5C in </a:t>
            </a: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069413"/>
              </p:ext>
            </p:extLst>
          </p:nvPr>
        </p:nvGraphicFramePr>
        <p:xfrm>
          <a:off x="1631950" y="1807295"/>
          <a:ext cx="5880100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9289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PPP2R5C with HA detection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3451"/>
              </p:ext>
            </p:extLst>
          </p:nvPr>
        </p:nvGraphicFramePr>
        <p:xfrm>
          <a:off x="4800600" y="2219212"/>
          <a:ext cx="4343400" cy="346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867745"/>
            <a:ext cx="4229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Overexpression of PPP2R5C decrease glucose metabolism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522149"/>
              </p:ext>
            </p:extLst>
          </p:nvPr>
        </p:nvGraphicFramePr>
        <p:xfrm>
          <a:off x="4622800" y="2087408"/>
          <a:ext cx="45212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051941"/>
              </p:ext>
            </p:extLst>
          </p:nvPr>
        </p:nvGraphicFramePr>
        <p:xfrm>
          <a:off x="215900" y="1985808"/>
          <a:ext cx="4406900" cy="370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76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PKM2 decrease with PPP2R5C overexpression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955020"/>
              </p:ext>
            </p:extLst>
          </p:nvPr>
        </p:nvGraphicFramePr>
        <p:xfrm>
          <a:off x="2241550" y="1904909"/>
          <a:ext cx="46609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539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Relative capacity of PPP2R5C isoforms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444471"/>
              </p:ext>
            </p:extLst>
          </p:nvPr>
        </p:nvGraphicFramePr>
        <p:xfrm>
          <a:off x="596970" y="2057400"/>
          <a:ext cx="35535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39131"/>
              </p:ext>
            </p:extLst>
          </p:nvPr>
        </p:nvGraphicFramePr>
        <p:xfrm>
          <a:off x="4422282" y="2057400"/>
          <a:ext cx="386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924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Overexpression or knockdown of PPP2R5D in </a:t>
            </a: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426274"/>
              </p:ext>
            </p:extLst>
          </p:nvPr>
        </p:nvGraphicFramePr>
        <p:xfrm>
          <a:off x="2048748" y="2126326"/>
          <a:ext cx="44704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4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PPP2R5D has no effect on glucose metabolism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278689"/>
              </p:ext>
            </p:extLst>
          </p:nvPr>
        </p:nvGraphicFramePr>
        <p:xfrm>
          <a:off x="289082" y="2145376"/>
          <a:ext cx="4345929" cy="3498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167907"/>
              </p:ext>
            </p:extLst>
          </p:nvPr>
        </p:nvGraphicFramePr>
        <p:xfrm>
          <a:off x="4873144" y="2291790"/>
          <a:ext cx="4076700" cy="363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9555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Inconsistent change of p-S6K in </a:t>
            </a: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41" y="2044791"/>
            <a:ext cx="3454400" cy="1917700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509541"/>
              </p:ext>
            </p:extLst>
          </p:nvPr>
        </p:nvGraphicFramePr>
        <p:xfrm>
          <a:off x="4655879" y="1900272"/>
          <a:ext cx="380236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038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direct interaction between 5D and S6K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714500"/>
            <a:ext cx="7340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9"/>
          <a:stretch>
            <a:fillRect/>
          </a:stretch>
        </p:blipFill>
        <p:spPr bwMode="auto">
          <a:xfrm>
            <a:off x="2484438" y="1412875"/>
            <a:ext cx="4297362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4805223" y="6068011"/>
            <a:ext cx="32859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600" b="1" dirty="0" smtClean="0"/>
              <a:t>Clinical Data from collaborators</a:t>
            </a:r>
            <a:endParaRPr lang="en-US" sz="16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Clinical Data show </a:t>
            </a:r>
            <a:r>
              <a:rPr lang="en-US" dirty="0" err="1" smtClean="0"/>
              <a:t>mis</a:t>
            </a:r>
            <a:r>
              <a:rPr lang="en-US" dirty="0" smtClean="0"/>
              <a:t>-regulation of PPP2R5C in Type 2 Diabetes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5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p-S6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955800"/>
            <a:ext cx="7975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p-S6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247900"/>
            <a:ext cx="47498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3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Lactate production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433178"/>
              </p:ext>
            </p:extLst>
          </p:nvPr>
        </p:nvGraphicFramePr>
        <p:xfrm>
          <a:off x="1403683" y="1816767"/>
          <a:ext cx="6243053" cy="4132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606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Glucose consumption in primary hepatocyte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502269"/>
              </p:ext>
            </p:extLst>
          </p:nvPr>
        </p:nvGraphicFramePr>
        <p:xfrm>
          <a:off x="1417052" y="2057400"/>
          <a:ext cx="6400800" cy="4346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855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Knockdown efficiency is sufficient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3445194"/>
              </p:ext>
            </p:extLst>
          </p:nvPr>
        </p:nvGraphicFramePr>
        <p:xfrm>
          <a:off x="1962150" y="1749912"/>
          <a:ext cx="52197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420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Glycolytic activity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303016"/>
              </p:ext>
            </p:extLst>
          </p:nvPr>
        </p:nvGraphicFramePr>
        <p:xfrm>
          <a:off x="95250" y="1916678"/>
          <a:ext cx="4432300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824591"/>
              </p:ext>
            </p:extLst>
          </p:nvPr>
        </p:nvGraphicFramePr>
        <p:xfrm>
          <a:off x="4616450" y="1929378"/>
          <a:ext cx="4432300" cy="424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422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Glycogen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502429"/>
              </p:ext>
            </p:extLst>
          </p:nvPr>
        </p:nvGraphicFramePr>
        <p:xfrm>
          <a:off x="2311400" y="1860872"/>
          <a:ext cx="4521200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76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TAG increases after PPP2R5C knockdown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027880"/>
              </p:ext>
            </p:extLst>
          </p:nvPr>
        </p:nvGraphicFramePr>
        <p:xfrm>
          <a:off x="2419350" y="2336132"/>
          <a:ext cx="43053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394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ATP change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0139498"/>
              </p:ext>
            </p:extLst>
          </p:nvPr>
        </p:nvGraphicFramePr>
        <p:xfrm>
          <a:off x="2387600" y="2304048"/>
          <a:ext cx="4368800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32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Acetyl CoA </a:t>
            </a:r>
            <a:r>
              <a:rPr lang="en-US" dirty="0" err="1" smtClean="0"/>
              <a:t>syntheis</a:t>
            </a:r>
            <a:r>
              <a:rPr lang="en-US" dirty="0" smtClean="0"/>
              <a:t> activity </a:t>
            </a:r>
            <a:r>
              <a:rPr lang="en-US" dirty="0" err="1" smtClean="0"/>
              <a:t>upregulated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139166"/>
              </p:ext>
            </p:extLst>
          </p:nvPr>
        </p:nvGraphicFramePr>
        <p:xfrm>
          <a:off x="2635250" y="1934411"/>
          <a:ext cx="38735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802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structure of mPPP2R5C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066"/>
            <a:ext cx="9144000" cy="24924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09326" y="2081952"/>
            <a:ext cx="366611" cy="1964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4680839" y="2081952"/>
            <a:ext cx="405890" cy="1964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6" idx="3"/>
            <a:endCxn id="7" idx="1"/>
          </p:cNvCxnSpPr>
          <p:nvPr/>
        </p:nvCxnSpPr>
        <p:spPr>
          <a:xfrm>
            <a:off x="1675937" y="2180157"/>
            <a:ext cx="30049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0264"/>
              </p:ext>
            </p:extLst>
          </p:nvPr>
        </p:nvGraphicFramePr>
        <p:xfrm>
          <a:off x="759408" y="5276896"/>
          <a:ext cx="7725018" cy="119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503"/>
                <a:gridCol w="1287503"/>
                <a:gridCol w="1287503"/>
                <a:gridCol w="1287503"/>
                <a:gridCol w="1287503"/>
                <a:gridCol w="1287503"/>
              </a:tblGrid>
              <a:tr h="550096">
                <a:tc>
                  <a:txBody>
                    <a:bodyPr/>
                    <a:lstStyle/>
                    <a:p>
                      <a:r>
                        <a:rPr lang="en-US" dirty="0" smtClean="0"/>
                        <a:t>Primer</a:t>
                      </a:r>
                      <a:r>
                        <a:rPr lang="en-US" baseline="0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Isoforms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1,5,10(total)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2,9(short)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3,4,7,8(total)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4,5,8(long)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32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Controversy change of fatty acid synthesis 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553920"/>
              </p:ext>
            </p:extLst>
          </p:nvPr>
        </p:nvGraphicFramePr>
        <p:xfrm>
          <a:off x="2635250" y="1894305"/>
          <a:ext cx="38735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144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smtClean="0"/>
              <a:t>change in Fatty acid oxidation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492650"/>
              </p:ext>
            </p:extLst>
          </p:nvPr>
        </p:nvGraphicFramePr>
        <p:xfrm>
          <a:off x="2635250" y="1961147"/>
          <a:ext cx="38735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499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p-ACC 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259779"/>
              </p:ext>
            </p:extLst>
          </p:nvPr>
        </p:nvGraphicFramePr>
        <p:xfrm>
          <a:off x="2286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696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1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change in TAG in </a:t>
            </a:r>
            <a:r>
              <a:rPr lang="en-US" dirty="0" err="1" smtClean="0"/>
              <a:t>Hepa</a:t>
            </a:r>
            <a:r>
              <a:rPr lang="en-US" dirty="0" smtClean="0"/>
              <a:t> 1-6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135437"/>
              </p:ext>
            </p:extLst>
          </p:nvPr>
        </p:nvGraphicFramePr>
        <p:xfrm>
          <a:off x="0" y="2171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493828"/>
              </p:ext>
            </p:extLst>
          </p:nvPr>
        </p:nvGraphicFramePr>
        <p:xfrm>
          <a:off x="4451684" y="21717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31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TAG increases after PPP2R5C knockdown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863436"/>
              </p:ext>
            </p:extLst>
          </p:nvPr>
        </p:nvGraphicFramePr>
        <p:xfrm>
          <a:off x="2419350" y="2336132"/>
          <a:ext cx="43053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726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PPP2R5C is </a:t>
            </a:r>
            <a:r>
              <a:rPr lang="en-US" dirty="0" err="1" smtClean="0"/>
              <a:t>misregulated</a:t>
            </a:r>
            <a:r>
              <a:rPr lang="en-US" dirty="0" smtClean="0"/>
              <a:t> in </a:t>
            </a:r>
            <a:r>
              <a:rPr lang="en-US" dirty="0" err="1" smtClean="0"/>
              <a:t>hepatosteatosis</a:t>
            </a:r>
            <a:r>
              <a:rPr lang="en-US" dirty="0" smtClean="0"/>
              <a:t> model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4608780"/>
              </p:ext>
            </p:extLst>
          </p:nvPr>
        </p:nvGraphicFramePr>
        <p:xfrm>
          <a:off x="1670050" y="1932405"/>
          <a:ext cx="580390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484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Triglyceride storage phenotype is already developed in 48hrs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467308"/>
              </p:ext>
            </p:extLst>
          </p:nvPr>
        </p:nvGraphicFramePr>
        <p:xfrm>
          <a:off x="963529" y="2024647"/>
          <a:ext cx="7404100" cy="454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6542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Increased Triglyceride storage is not due to free fatty acid uptake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360394"/>
              </p:ext>
            </p:extLst>
          </p:nvPr>
        </p:nvGraphicFramePr>
        <p:xfrm>
          <a:off x="681788" y="2259263"/>
          <a:ext cx="3367171" cy="3121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211496"/>
              </p:ext>
            </p:extLst>
          </p:nvPr>
        </p:nvGraphicFramePr>
        <p:xfrm>
          <a:off x="4547269" y="2124908"/>
          <a:ext cx="3738479" cy="332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72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Intracellular free fatty acid does not change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/>
        </p:nvGraphicFramePr>
        <p:xfrm>
          <a:off x="2273300" y="1524000"/>
          <a:ext cx="45974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681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Triglyceride storage is also increased in primary hepatocyte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722213"/>
              </p:ext>
            </p:extLst>
          </p:nvPr>
        </p:nvGraphicFramePr>
        <p:xfrm>
          <a:off x="802106" y="2259263"/>
          <a:ext cx="7636376" cy="408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739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201121"/>
              </p:ext>
            </p:extLst>
          </p:nvPr>
        </p:nvGraphicFramePr>
        <p:xfrm>
          <a:off x="-18003" y="1003300"/>
          <a:ext cx="3060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781296"/>
              </p:ext>
            </p:extLst>
          </p:nvPr>
        </p:nvGraphicFramePr>
        <p:xfrm>
          <a:off x="3144297" y="1003300"/>
          <a:ext cx="3060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923891"/>
              </p:ext>
            </p:extLst>
          </p:nvPr>
        </p:nvGraphicFramePr>
        <p:xfrm>
          <a:off x="6057900" y="1003300"/>
          <a:ext cx="3060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532208"/>
              </p:ext>
            </p:extLst>
          </p:nvPr>
        </p:nvGraphicFramePr>
        <p:xfrm>
          <a:off x="-18003" y="3937000"/>
          <a:ext cx="295170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751205"/>
              </p:ext>
            </p:extLst>
          </p:nvPr>
        </p:nvGraphicFramePr>
        <p:xfrm>
          <a:off x="3144297" y="3937000"/>
          <a:ext cx="295170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Long isoforms of PPP2R5C is </a:t>
            </a:r>
            <a:r>
              <a:rPr lang="en-US" sz="3600" dirty="0" err="1" smtClean="0"/>
              <a:t>upregulated</a:t>
            </a:r>
            <a:r>
              <a:rPr lang="en-US" sz="3600" dirty="0" smtClean="0"/>
              <a:t> in liver during fasting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181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C-</a:t>
            </a:r>
            <a:r>
              <a:rPr lang="en-US" dirty="0" err="1" smtClean="0"/>
              <a:t>Myc</a:t>
            </a:r>
            <a:r>
              <a:rPr lang="en-US" dirty="0" smtClean="0"/>
              <a:t> is not changed after Knockdown of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6" y="1572127"/>
            <a:ext cx="8356600" cy="1066800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5057174"/>
              </p:ext>
            </p:extLst>
          </p:nvPr>
        </p:nvGraphicFramePr>
        <p:xfrm>
          <a:off x="1791368" y="3355473"/>
          <a:ext cx="5359400" cy="2357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155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P-AMPK is </a:t>
            </a:r>
            <a:r>
              <a:rPr lang="en-US" dirty="0" err="1" smtClean="0"/>
              <a:t>upregulated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9369" b="-393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180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 in p-ACC 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982837"/>
              </p:ext>
            </p:extLst>
          </p:nvPr>
        </p:nvGraphicFramePr>
        <p:xfrm>
          <a:off x="2286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7696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in triglyceride biosynthesis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73" y="1789616"/>
            <a:ext cx="4811327" cy="3424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" y="1733533"/>
            <a:ext cx="4181496" cy="34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GPAT, the first step in TAG biosynthesis, is increased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17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Acly</a:t>
            </a:r>
            <a:r>
              <a:rPr lang="en-US" dirty="0" smtClean="0"/>
              <a:t>, for </a:t>
            </a:r>
            <a:r>
              <a:rPr lang="en-US" dirty="0" err="1" smtClean="0"/>
              <a:t>systhesis</a:t>
            </a:r>
            <a:r>
              <a:rPr lang="en-US" dirty="0" smtClean="0"/>
              <a:t> of acetyl-CoA, is increased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128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citrate transporter is increased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907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DGAT2, the final step in TAG biosynthesis, is increased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61323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289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Selecting right ratio for FL/RL reporter of SREBP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739001"/>
              </p:ext>
            </p:extLst>
          </p:nvPr>
        </p:nvGraphicFramePr>
        <p:xfrm>
          <a:off x="1009650" y="1938421"/>
          <a:ext cx="7124700" cy="402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0958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load of plasmid change the response of reporter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16351"/>
              </p:ext>
            </p:extLst>
          </p:nvPr>
        </p:nvGraphicFramePr>
        <p:xfrm>
          <a:off x="1295399" y="1533525"/>
          <a:ext cx="6725653" cy="4522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625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501892"/>
              </p:ext>
            </p:extLst>
          </p:nvPr>
        </p:nvGraphicFramePr>
        <p:xfrm>
          <a:off x="488950" y="987425"/>
          <a:ext cx="280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228863"/>
              </p:ext>
            </p:extLst>
          </p:nvPr>
        </p:nvGraphicFramePr>
        <p:xfrm>
          <a:off x="3168650" y="993775"/>
          <a:ext cx="280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513938"/>
              </p:ext>
            </p:extLst>
          </p:nvPr>
        </p:nvGraphicFramePr>
        <p:xfrm>
          <a:off x="5848350" y="993775"/>
          <a:ext cx="280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474743"/>
              </p:ext>
            </p:extLst>
          </p:nvPr>
        </p:nvGraphicFramePr>
        <p:xfrm>
          <a:off x="488950" y="3749675"/>
          <a:ext cx="280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117501"/>
              </p:ext>
            </p:extLst>
          </p:nvPr>
        </p:nvGraphicFramePr>
        <p:xfrm>
          <a:off x="3168650" y="3736975"/>
          <a:ext cx="280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PPP2R5C is </a:t>
            </a:r>
            <a:r>
              <a:rPr lang="en-US" sz="3600" dirty="0" err="1" smtClean="0"/>
              <a:t>upregulated</a:t>
            </a:r>
            <a:r>
              <a:rPr lang="en-US" sz="3600" dirty="0" smtClean="0"/>
              <a:t> </a:t>
            </a:r>
            <a:r>
              <a:rPr lang="en-US" sz="3600" dirty="0"/>
              <a:t>in </a:t>
            </a:r>
            <a:r>
              <a:rPr lang="en-US" sz="3600" dirty="0" smtClean="0"/>
              <a:t>muscle after </a:t>
            </a:r>
            <a:r>
              <a:rPr lang="en-US" sz="3600" dirty="0" err="1" smtClean="0"/>
              <a:t>refed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402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PPRE reporter does not change after knockdown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258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SREBP promoter reporter does not change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210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change in another PPRE reporter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440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GPAT SRE and LXR reporter do not change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948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Slc25a1 and GPAT promoter response to knockdown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6054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Slc25a1 and GPAT promoter response to knockdown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710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Selecting miR12 for AAV mediated knockdown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0"/>
            <a:ext cx="9144000" cy="36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of </a:t>
            </a:r>
            <a:r>
              <a:rPr lang="en-US" dirty="0" err="1" smtClean="0"/>
              <a:t>miRs</a:t>
            </a:r>
            <a:r>
              <a:rPr lang="en-US" dirty="0" smtClean="0"/>
              <a:t>’ Knockdown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8425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Substrate trapping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21" y="1865604"/>
            <a:ext cx="4964363" cy="4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PP2A catalytic mutant interacts with PPP2R5C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2649"/>
          <a:stretch/>
        </p:blipFill>
        <p:spPr>
          <a:xfrm>
            <a:off x="279400" y="1818105"/>
            <a:ext cx="8547100" cy="1915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3962400"/>
            <a:ext cx="8369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36372"/>
              </p:ext>
            </p:extLst>
          </p:nvPr>
        </p:nvGraphicFramePr>
        <p:xfrm>
          <a:off x="0" y="970513"/>
          <a:ext cx="3136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035356"/>
              </p:ext>
            </p:extLst>
          </p:nvPr>
        </p:nvGraphicFramePr>
        <p:xfrm>
          <a:off x="3009900" y="976863"/>
          <a:ext cx="3136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15830"/>
              </p:ext>
            </p:extLst>
          </p:nvPr>
        </p:nvGraphicFramePr>
        <p:xfrm>
          <a:off x="6007100" y="976863"/>
          <a:ext cx="3136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3718534"/>
              </p:ext>
            </p:extLst>
          </p:nvPr>
        </p:nvGraphicFramePr>
        <p:xfrm>
          <a:off x="12700" y="3886200"/>
          <a:ext cx="3136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66510"/>
              </p:ext>
            </p:extLst>
          </p:nvPr>
        </p:nvGraphicFramePr>
        <p:xfrm>
          <a:off x="3009900" y="3886200"/>
          <a:ext cx="31369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09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PPP2R5C </a:t>
            </a:r>
            <a:r>
              <a:rPr lang="en-US" sz="3600" dirty="0" smtClean="0"/>
              <a:t>is not metabolically responsive in adipose tissue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586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</a:t>
            </a:r>
            <a:r>
              <a:rPr lang="en-US" dirty="0" err="1" smtClean="0"/>
              <a:t>Effectene</a:t>
            </a:r>
            <a:r>
              <a:rPr lang="en-US" dirty="0" smtClean="0"/>
              <a:t> as best transfection reagent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39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trial with GST </a:t>
            </a:r>
            <a:r>
              <a:rPr lang="en-US" dirty="0" err="1" smtClean="0"/>
              <a:t>pulldown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05" y="1617558"/>
            <a:ext cx="2988610" cy="51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181" y="69517"/>
            <a:ext cx="6066923" cy="13849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Transfection of </a:t>
            </a:r>
            <a:r>
              <a:rPr lang="en-US" dirty="0" err="1" smtClean="0"/>
              <a:t>shR</a:t>
            </a:r>
            <a:r>
              <a:rPr lang="en-US" dirty="0" smtClean="0"/>
              <a:t> and </a:t>
            </a:r>
            <a:r>
              <a:rPr lang="en-US" dirty="0" err="1" smtClean="0"/>
              <a:t>miR</a:t>
            </a:r>
            <a:r>
              <a:rPr lang="en-US" dirty="0" smtClean="0"/>
              <a:t> </a:t>
            </a:r>
            <a:r>
              <a:rPr lang="en-US" dirty="0" err="1" smtClean="0"/>
              <a:t>phenocopy</a:t>
            </a:r>
            <a:r>
              <a:rPr lang="en-US" dirty="0" smtClean="0"/>
              <a:t> increased </a:t>
            </a:r>
            <a:r>
              <a:rPr lang="en-US" dirty="0" err="1" smtClean="0"/>
              <a:t>lipogenesis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339283"/>
              </p:ext>
            </p:extLst>
          </p:nvPr>
        </p:nvGraphicFramePr>
        <p:xfrm>
          <a:off x="1473200" y="1308100"/>
          <a:ext cx="6197600" cy="424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6740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92" y="0"/>
            <a:ext cx="6909134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Glycolysis phenotype is not reproducible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446005"/>
              </p:ext>
            </p:extLst>
          </p:nvPr>
        </p:nvGraphicFramePr>
        <p:xfrm>
          <a:off x="1397000" y="1250950"/>
          <a:ext cx="6350000" cy="4356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4948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42784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Rapamycin</a:t>
            </a:r>
            <a:r>
              <a:rPr lang="en-US" dirty="0" smtClean="0"/>
              <a:t> treatment decrease Protein synthesis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742082"/>
              </p:ext>
            </p:extLst>
          </p:nvPr>
        </p:nvGraphicFramePr>
        <p:xfrm>
          <a:off x="4498467" y="1651000"/>
          <a:ext cx="4445000" cy="356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246080"/>
              </p:ext>
            </p:extLst>
          </p:nvPr>
        </p:nvGraphicFramePr>
        <p:xfrm>
          <a:off x="-44165" y="1638300"/>
          <a:ext cx="44450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0675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PPP2R5C’s TAG phenotype is </a:t>
            </a:r>
            <a:r>
              <a:rPr lang="en-US" dirty="0" err="1" smtClean="0"/>
              <a:t>mTOR</a:t>
            </a:r>
            <a:r>
              <a:rPr lang="en-US" dirty="0" smtClean="0"/>
              <a:t> independent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082319"/>
              </p:ext>
            </p:extLst>
          </p:nvPr>
        </p:nvGraphicFramePr>
        <p:xfrm>
          <a:off x="4762500" y="1953153"/>
          <a:ext cx="4475079" cy="3219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745063"/>
              </p:ext>
            </p:extLst>
          </p:nvPr>
        </p:nvGraphicFramePr>
        <p:xfrm>
          <a:off x="110958" y="1941094"/>
          <a:ext cx="4475079" cy="3231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67189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0"/>
            <a:ext cx="6000082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SREBP-1 change is not reproducible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42" y="1308100"/>
            <a:ext cx="67183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55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604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Anti-SREBP1 not response to Sterol treatment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194469"/>
            <a:ext cx="4417595" cy="54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61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96252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Hif1a is not significantly </a:t>
            </a:r>
            <a:r>
              <a:rPr lang="en-US" dirty="0" err="1" smtClean="0"/>
              <a:t>upregulated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11969"/>
            <a:ext cx="6629400" cy="1816100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188769"/>
              </p:ext>
            </p:extLst>
          </p:nvPr>
        </p:nvGraphicFramePr>
        <p:xfrm>
          <a:off x="2239209" y="3141411"/>
          <a:ext cx="4779211" cy="34358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3073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/>
              <a:t>PPP2R5C negatively modulate AMPK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68" y="2495884"/>
            <a:ext cx="6934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4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interaction between S6K1 and PPP2R5C could be detected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9" y="2020455"/>
            <a:ext cx="7887047" cy="30366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35658" y="3273508"/>
            <a:ext cx="6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α-HA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3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078" y="2674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PPP2R5C negatively modulate AMPK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40711"/>
            <a:ext cx="3670300" cy="443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695676"/>
            <a:ext cx="4578350" cy="28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92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Regulation in triglyceride biosynthesis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403" y="1069472"/>
            <a:ext cx="4253767" cy="54275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4526" y="5534526"/>
            <a:ext cx="2526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Takeuchi And </a:t>
            </a:r>
            <a:r>
              <a:rPr lang="en-US" sz="1400" dirty="0" err="1" smtClean="0"/>
              <a:t>Reue</a:t>
            </a:r>
            <a:r>
              <a:rPr lang="en-US" sz="1400" dirty="0" smtClean="0"/>
              <a:t>, </a:t>
            </a:r>
            <a:r>
              <a:rPr lang="en-US" sz="1400" i="1" dirty="0"/>
              <a:t>Am J </a:t>
            </a:r>
            <a:r>
              <a:rPr lang="en-US" sz="1400" i="1" dirty="0" err="1"/>
              <a:t>Physiol</a:t>
            </a:r>
            <a:r>
              <a:rPr lang="en-US" sz="1400" i="1" dirty="0"/>
              <a:t> </a:t>
            </a:r>
            <a:r>
              <a:rPr lang="en-US" sz="1400" i="1" dirty="0" err="1"/>
              <a:t>Endocrinol</a:t>
            </a:r>
            <a:r>
              <a:rPr lang="en-US" sz="1400" i="1" dirty="0"/>
              <a:t> </a:t>
            </a:r>
            <a:r>
              <a:rPr lang="en-US" sz="1400" i="1" dirty="0" err="1" smtClean="0"/>
              <a:t>Metab</a:t>
            </a:r>
            <a:r>
              <a:rPr lang="en-US" sz="1400" i="1" dirty="0" smtClean="0"/>
              <a:t>,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607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Acly</a:t>
            </a:r>
            <a:r>
              <a:rPr lang="en-US" dirty="0" smtClean="0"/>
              <a:t>, for </a:t>
            </a:r>
            <a:r>
              <a:rPr lang="en-US" dirty="0" err="1" smtClean="0"/>
              <a:t>systhesis</a:t>
            </a:r>
            <a:r>
              <a:rPr lang="en-US" dirty="0" smtClean="0"/>
              <a:t> of acetyl-CoA, is increased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044775"/>
              </p:ext>
            </p:extLst>
          </p:nvPr>
        </p:nvGraphicFramePr>
        <p:xfrm>
          <a:off x="1676400" y="1371600"/>
          <a:ext cx="7239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762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892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Known Pathway </a:t>
            </a:r>
            <a:r>
              <a:rPr lang="en-US" dirty="0" err="1" smtClean="0"/>
              <a:t>Controling</a:t>
            </a:r>
            <a:r>
              <a:rPr lang="en-US" dirty="0" smtClean="0"/>
              <a:t> </a:t>
            </a:r>
            <a:r>
              <a:rPr lang="en-US" dirty="0" err="1" smtClean="0"/>
              <a:t>Lipogenesis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9827" r="-9827"/>
          <a:stretch>
            <a:fillRect/>
          </a:stretch>
        </p:blipFill>
        <p:spPr>
          <a:xfrm>
            <a:off x="2211138" y="1371600"/>
            <a:ext cx="7239000" cy="4953000"/>
          </a:xfrm>
        </p:spPr>
      </p:pic>
      <p:sp>
        <p:nvSpPr>
          <p:cNvPr id="5" name="TextBox 4"/>
          <p:cNvSpPr txBox="1"/>
          <p:nvPr/>
        </p:nvSpPr>
        <p:spPr>
          <a:xfrm>
            <a:off x="3689685" y="6334780"/>
            <a:ext cx="4530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</a:t>
            </a:r>
            <a:r>
              <a:rPr lang="en-US" sz="1400" dirty="0" err="1" smtClean="0"/>
              <a:t>aranowski</a:t>
            </a:r>
            <a:r>
              <a:rPr lang="en-US" sz="1400" dirty="0" smtClean="0"/>
              <a:t>, J </a:t>
            </a:r>
            <a:r>
              <a:rPr lang="en-US" sz="1400" dirty="0" err="1"/>
              <a:t>Physiol</a:t>
            </a:r>
            <a:r>
              <a:rPr lang="en-US" sz="1400" dirty="0"/>
              <a:t> </a:t>
            </a:r>
            <a:r>
              <a:rPr lang="en-US" sz="1400" dirty="0" err="1" smtClean="0"/>
              <a:t>Pharmacol</a:t>
            </a:r>
            <a:r>
              <a:rPr lang="en-US" sz="1400" dirty="0" smtClean="0"/>
              <a:t>., 2008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448316" y="2165665"/>
            <a:ext cx="1416711" cy="2962783"/>
            <a:chOff x="448316" y="1483897"/>
            <a:chExt cx="1416711" cy="2962783"/>
          </a:xfrm>
        </p:grpSpPr>
        <p:sp>
          <p:nvSpPr>
            <p:cNvPr id="7" name="TextBox 6"/>
            <p:cNvSpPr txBox="1"/>
            <p:nvPr/>
          </p:nvSpPr>
          <p:spPr>
            <a:xfrm>
              <a:off x="534739" y="1483897"/>
              <a:ext cx="1236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PPP2R5C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0928" y="2689353"/>
              <a:ext cx="585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℗-X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8316" y="4077348"/>
              <a:ext cx="1416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Lipogenesis</a:t>
              </a:r>
              <a:endParaRPr lang="en-US" dirty="0"/>
            </a:p>
          </p:txBody>
        </p:sp>
        <p:cxnSp>
          <p:nvCxnSpPr>
            <p:cNvPr id="11" name="Straight Arrow Connector 10"/>
            <p:cNvCxnSpPr>
              <a:stCxn id="7" idx="2"/>
              <a:endCxn id="8" idx="0"/>
            </p:cNvCxnSpPr>
            <p:nvPr/>
          </p:nvCxnSpPr>
          <p:spPr bwMode="auto">
            <a:xfrm>
              <a:off x="1153095" y="1853229"/>
              <a:ext cx="623" cy="8361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>
              <a:endCxn id="9" idx="0"/>
            </p:cNvCxnSpPr>
            <p:nvPr/>
          </p:nvCxnSpPr>
          <p:spPr bwMode="auto">
            <a:xfrm>
              <a:off x="1156672" y="3582737"/>
              <a:ext cx="0" cy="4946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1150141" y="3058685"/>
              <a:ext cx="2954" cy="1631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159070" y="3318029"/>
              <a:ext cx="2954" cy="1631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2265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Acly</a:t>
            </a:r>
            <a:r>
              <a:rPr lang="en-US" dirty="0" smtClean="0"/>
              <a:t> upstream </a:t>
            </a:r>
            <a:r>
              <a:rPr lang="en-US" dirty="0" err="1" smtClean="0"/>
              <a:t>stucture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61474" y="1965157"/>
            <a:ext cx="7860297" cy="668421"/>
            <a:chOff x="561474" y="1965157"/>
            <a:chExt cx="7860297" cy="668421"/>
          </a:xfrm>
        </p:grpSpPr>
        <p:sp>
          <p:nvSpPr>
            <p:cNvPr id="10" name="Right Arrow 9"/>
            <p:cNvSpPr/>
            <p:nvPr/>
          </p:nvSpPr>
          <p:spPr bwMode="auto">
            <a:xfrm>
              <a:off x="7392403" y="1965157"/>
              <a:ext cx="1029368" cy="26736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Left Arrow 10"/>
            <p:cNvSpPr/>
            <p:nvPr/>
          </p:nvSpPr>
          <p:spPr bwMode="auto">
            <a:xfrm>
              <a:off x="2098840" y="1978526"/>
              <a:ext cx="4344737" cy="240632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eft Arrow 11"/>
            <p:cNvSpPr/>
            <p:nvPr/>
          </p:nvSpPr>
          <p:spPr bwMode="auto">
            <a:xfrm>
              <a:off x="561474" y="1978526"/>
              <a:ext cx="1029368" cy="240632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4" name="Straight Connector 13"/>
            <p:cNvCxnSpPr>
              <a:stCxn id="11" idx="1"/>
              <a:endCxn id="12" idx="3"/>
            </p:cNvCxnSpPr>
            <p:nvPr/>
          </p:nvCxnSpPr>
          <p:spPr bwMode="auto">
            <a:xfrm flipH="1">
              <a:off x="1590842" y="2098842"/>
              <a:ext cx="50799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>
              <a:stCxn id="11" idx="3"/>
              <a:endCxn id="10" idx="1"/>
            </p:cNvCxnSpPr>
            <p:nvPr/>
          </p:nvCxnSpPr>
          <p:spPr bwMode="auto">
            <a:xfrm>
              <a:off x="6443577" y="2098842"/>
              <a:ext cx="94882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Box 16"/>
            <p:cNvSpPr txBox="1"/>
            <p:nvPr/>
          </p:nvSpPr>
          <p:spPr>
            <a:xfrm>
              <a:off x="781644" y="2264246"/>
              <a:ext cx="809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Klhl11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2376" y="2242857"/>
              <a:ext cx="63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Acly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9659" y="2255680"/>
              <a:ext cx="76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Ttc25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89861" y="4513880"/>
            <a:ext cx="497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22k Genomic region chopped into 5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fragment + promoter 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for reporter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assay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179062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834114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02534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76207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57666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34108" y="3828715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1" name="Straight Connector 30"/>
          <p:cNvCxnSpPr>
            <a:stCxn id="11" idx="3"/>
          </p:cNvCxnSpPr>
          <p:nvPr/>
        </p:nvCxnSpPr>
        <p:spPr bwMode="auto">
          <a:xfrm flipH="1">
            <a:off x="4179062" y="2098842"/>
            <a:ext cx="2264515" cy="17298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10" idx="1"/>
          </p:cNvCxnSpPr>
          <p:nvPr/>
        </p:nvCxnSpPr>
        <p:spPr bwMode="auto">
          <a:xfrm>
            <a:off x="7392403" y="2098842"/>
            <a:ext cx="756653" cy="17298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92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892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Promoter region is not responsible for </a:t>
            </a:r>
            <a:r>
              <a:rPr lang="en-US" dirty="0" err="1" smtClean="0"/>
              <a:t>upregulation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397000"/>
              </p:ext>
            </p:extLst>
          </p:nvPr>
        </p:nvGraphicFramePr>
        <p:xfrm>
          <a:off x="2018632" y="1696453"/>
          <a:ext cx="4705684" cy="4426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8449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95410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Upsteam</a:t>
            </a:r>
            <a:r>
              <a:rPr lang="en-US" dirty="0" smtClean="0"/>
              <a:t> of </a:t>
            </a:r>
            <a:r>
              <a:rPr lang="en-US" dirty="0" err="1" smtClean="0"/>
              <a:t>Acly</a:t>
            </a:r>
            <a:r>
              <a:rPr lang="en-US" dirty="0" smtClean="0"/>
              <a:t> in response to PPP2R5C KD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9919662"/>
              </p:ext>
            </p:extLst>
          </p:nvPr>
        </p:nvGraphicFramePr>
        <p:xfrm>
          <a:off x="1676400" y="1371600"/>
          <a:ext cx="7239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076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4924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Further fragmentation on </a:t>
            </a:r>
            <a:r>
              <a:rPr lang="en-US" dirty="0" err="1" smtClean="0"/>
              <a:t>Acly</a:t>
            </a:r>
            <a:r>
              <a:rPr lang="en-US" dirty="0" smtClean="0"/>
              <a:t> up6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61474" y="1256653"/>
            <a:ext cx="7860297" cy="668421"/>
            <a:chOff x="561474" y="1965157"/>
            <a:chExt cx="7860297" cy="668421"/>
          </a:xfrm>
        </p:grpSpPr>
        <p:sp>
          <p:nvSpPr>
            <p:cNvPr id="10" name="Right Arrow 9"/>
            <p:cNvSpPr/>
            <p:nvPr/>
          </p:nvSpPr>
          <p:spPr bwMode="auto">
            <a:xfrm>
              <a:off x="7392403" y="1965157"/>
              <a:ext cx="1029368" cy="267369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Left Arrow 10"/>
            <p:cNvSpPr/>
            <p:nvPr/>
          </p:nvSpPr>
          <p:spPr bwMode="auto">
            <a:xfrm>
              <a:off x="2098840" y="1978526"/>
              <a:ext cx="4344737" cy="240632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eft Arrow 11"/>
            <p:cNvSpPr/>
            <p:nvPr/>
          </p:nvSpPr>
          <p:spPr bwMode="auto">
            <a:xfrm>
              <a:off x="561474" y="1978526"/>
              <a:ext cx="1029368" cy="240632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4" name="Straight Connector 13"/>
            <p:cNvCxnSpPr>
              <a:stCxn id="11" idx="1"/>
              <a:endCxn id="12" idx="3"/>
            </p:cNvCxnSpPr>
            <p:nvPr/>
          </p:nvCxnSpPr>
          <p:spPr bwMode="auto">
            <a:xfrm flipH="1">
              <a:off x="1590842" y="2098842"/>
              <a:ext cx="50799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>
              <a:stCxn id="11" idx="3"/>
              <a:endCxn id="10" idx="1"/>
            </p:cNvCxnSpPr>
            <p:nvPr/>
          </p:nvCxnSpPr>
          <p:spPr bwMode="auto">
            <a:xfrm>
              <a:off x="6443577" y="2098842"/>
              <a:ext cx="94882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Box 16"/>
            <p:cNvSpPr txBox="1"/>
            <p:nvPr/>
          </p:nvSpPr>
          <p:spPr>
            <a:xfrm>
              <a:off x="781644" y="2264246"/>
              <a:ext cx="809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Klhl11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2376" y="2242857"/>
              <a:ext cx="63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Acly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9659" y="2255680"/>
              <a:ext cx="761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Ttc25</a:t>
              </a:r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4179062" y="3120211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834114" y="3120211"/>
            <a:ext cx="614948" cy="26736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502534" y="3120211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76207" y="3120211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57666" y="3120211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34108" y="3120211"/>
            <a:ext cx="614948" cy="26736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1" name="Straight Connector 30"/>
          <p:cNvCxnSpPr>
            <a:stCxn id="11" idx="3"/>
          </p:cNvCxnSpPr>
          <p:nvPr/>
        </p:nvCxnSpPr>
        <p:spPr bwMode="auto">
          <a:xfrm flipH="1">
            <a:off x="4179062" y="1390338"/>
            <a:ext cx="2264515" cy="17298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>
            <a:stCxn id="10" idx="1"/>
          </p:cNvCxnSpPr>
          <p:nvPr/>
        </p:nvCxnSpPr>
        <p:spPr bwMode="auto">
          <a:xfrm>
            <a:off x="7392403" y="1390338"/>
            <a:ext cx="756653" cy="17298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>
            <a:stCxn id="25" idx="2"/>
          </p:cNvCxnSpPr>
          <p:nvPr/>
        </p:nvCxnSpPr>
        <p:spPr bwMode="auto">
          <a:xfrm>
            <a:off x="5141588" y="3387580"/>
            <a:ext cx="1034619" cy="703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>
            <a:stCxn id="29" idx="2"/>
          </p:cNvCxnSpPr>
          <p:nvPr/>
        </p:nvCxnSpPr>
        <p:spPr bwMode="auto">
          <a:xfrm flipH="1">
            <a:off x="6978316" y="3387580"/>
            <a:ext cx="863266" cy="703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732754" y="4079877"/>
            <a:ext cx="167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 bwMode="auto">
          <a:xfrm flipH="1">
            <a:off x="6563895" y="4449209"/>
            <a:ext cx="5368" cy="403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876123" y="4852759"/>
            <a:ext cx="138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TFs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6563895" y="5280912"/>
            <a:ext cx="5368" cy="4035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127885" y="5756288"/>
            <a:ext cx="286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PPP2R5C Targets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879403" y="4818023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553076" y="4818023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234535" y="4818023"/>
            <a:ext cx="614948" cy="2673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6000" y="53874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520" y="5096246"/>
            <a:ext cx="5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90842" y="5098738"/>
            <a:ext cx="5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34535" y="510397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1.1k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860550" y="4264560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2.3k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590842" y="4633892"/>
            <a:ext cx="12586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2849483" y="4542785"/>
            <a:ext cx="0" cy="1846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1579812" y="4537238"/>
            <a:ext cx="0" cy="1846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1031378" y="3737128"/>
            <a:ext cx="166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Acly</a:t>
            </a:r>
            <a:r>
              <a:rPr lang="en-US" dirty="0" smtClean="0"/>
              <a:t> up6 frags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3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8925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Acly</a:t>
            </a:r>
            <a:r>
              <a:rPr lang="en-US" dirty="0" smtClean="0"/>
              <a:t> up6 fragments response to PPP2R5C knockdown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870802"/>
              </p:ext>
            </p:extLst>
          </p:nvPr>
        </p:nvGraphicFramePr>
        <p:xfrm>
          <a:off x="0" y="1546392"/>
          <a:ext cx="8908382" cy="3711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44024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03200"/>
            <a:ext cx="5638800" cy="523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</a:t>
            </a:r>
            <a:r>
              <a:rPr lang="en-US" dirty="0"/>
              <a:t>-down Target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421" y="2320131"/>
            <a:ext cx="4964363" cy="4173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60550" y="1376947"/>
            <a:ext cx="513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Substrate Trapping for PPP2R5C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95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3687</Words>
  <Application>Microsoft Macintosh PowerPoint</Application>
  <PresentationFormat>On-screen Show (4:3)</PresentationFormat>
  <Paragraphs>779</Paragraphs>
  <Slides>225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6" baseType="lpstr">
      <vt:lpstr>Office Theme</vt:lpstr>
      <vt:lpstr>PP2A-B’ is a negative regulator of S6K in Drosophila</vt:lpstr>
      <vt:lpstr>Mammalian PP2A-B’ homolog is PPP2R5C</vt:lpstr>
      <vt:lpstr>Proteomic study reveal multiple PPP2R5C containing complexes</vt:lpstr>
      <vt:lpstr>Clinical Data show mis-regulation of PPP2R5C in Type 2 Diabetes</vt:lpstr>
      <vt:lpstr>Gene structure of mPPP2R5C</vt:lpstr>
      <vt:lpstr>Long isoforms of PPP2R5C is upregulated in liver during fasting</vt:lpstr>
      <vt:lpstr>PPP2R5C is upregulated in muscle after refed</vt:lpstr>
      <vt:lpstr>PPP2R5C is not metabolically responsive in adipose tissue</vt:lpstr>
      <vt:lpstr>No interaction between S6K1 and PPP2R5C could be detected</vt:lpstr>
      <vt:lpstr>p-S6K is unaffected by overexpression of PPP2R5C</vt:lpstr>
      <vt:lpstr>Most shRNA and miRNA candidates have efficient knockdown on PPP2R5C</vt:lpstr>
      <vt:lpstr>Selecting shR3 to package adenovirus</vt:lpstr>
      <vt:lpstr>miR2 could be possible candidate for miRNA knockdown</vt:lpstr>
      <vt:lpstr>Initial knockdown of PPP2R5C in liver</vt:lpstr>
      <vt:lpstr>No change of pS6K in liver</vt:lpstr>
      <vt:lpstr>Virus load is comparable</vt:lpstr>
      <vt:lpstr>Increasing virus load has marginal knockdown</vt:lpstr>
      <vt:lpstr> Liver PPP2R5C does not change after AAV infection</vt:lpstr>
      <vt:lpstr>AD-PPP2R5C has 80% knockdown in Hepa</vt:lpstr>
      <vt:lpstr>No significant change p-S6K in Hepa 1-6</vt:lpstr>
      <vt:lpstr>No significant change p-S6K in Hepas</vt:lpstr>
      <vt:lpstr>PPP2R5C 80% knockdown in primary hepatocyte</vt:lpstr>
      <vt:lpstr>No change p-S6K in primary hepatocyte</vt:lpstr>
      <vt:lpstr>Glucose consumption increases in AD-PPP2R5C infected Hepa</vt:lpstr>
      <vt:lpstr>Lactate production increases in AD-PPP2R5C infected Hepa</vt:lpstr>
      <vt:lpstr>Glucose consumption increase in primary hepatocyte</vt:lpstr>
      <vt:lpstr>Lactate production does not correlate with glucose consumption in primary hepatocyte</vt:lpstr>
      <vt:lpstr>GSK3b is not responsible for the glucose phenotype</vt:lpstr>
      <vt:lpstr>Reduction of p-Akt with PPP2R5C knockdown</vt:lpstr>
      <vt:lpstr>Upregulation of mPKM2 with PPP2R5C knockdown</vt:lpstr>
      <vt:lpstr>Overexpression of PPP2R5C in Hepa 1-6</vt:lpstr>
      <vt:lpstr>PPP2R5C with HA detection</vt:lpstr>
      <vt:lpstr>Overexpression of PPP2R5C decrease glucose metabolism</vt:lpstr>
      <vt:lpstr>PKM2 decrease with PPP2R5C overexpression</vt:lpstr>
      <vt:lpstr>Relative capacity of PPP2R5C isoforms</vt:lpstr>
      <vt:lpstr>Overexpression or knockdown of PPP2R5D in hepa 1-6</vt:lpstr>
      <vt:lpstr>PPP2R5D has no effect on glucose metabolism</vt:lpstr>
      <vt:lpstr>Inconsistent change of p-S6K in Hepa 1-6</vt:lpstr>
      <vt:lpstr>No direct interaction between 5D and S6K</vt:lpstr>
      <vt:lpstr>No change in p-S6</vt:lpstr>
      <vt:lpstr>No change in p-S6</vt:lpstr>
      <vt:lpstr>Lactate production in primary hepatocyte</vt:lpstr>
      <vt:lpstr>Glucose consumption in primary hepatocyte</vt:lpstr>
      <vt:lpstr>Knockdown efficiency is sufficient</vt:lpstr>
      <vt:lpstr>Glycolytic activity in primary hepatocyte</vt:lpstr>
      <vt:lpstr>Glycogen in primary hepatocyte</vt:lpstr>
      <vt:lpstr>TAG increases after PPP2R5C knockdown</vt:lpstr>
      <vt:lpstr>No ATP change in primary hepatocyte</vt:lpstr>
      <vt:lpstr>Acetyl CoA syntheis activity upregulated</vt:lpstr>
      <vt:lpstr>Controversy change of fatty acid synthesis </vt:lpstr>
      <vt:lpstr>No change in Fatty acid oxidation</vt:lpstr>
      <vt:lpstr>No change in p-ACC </vt:lpstr>
      <vt:lpstr>Slightly change in TAG in Hepa 1-6</vt:lpstr>
      <vt:lpstr>TAG increases after PPP2R5C knockdown</vt:lpstr>
      <vt:lpstr>PPP2R5C is misregulated in hepatosteatosis model</vt:lpstr>
      <vt:lpstr>Triglyceride storage phenotype is already developed in 48hrs</vt:lpstr>
      <vt:lpstr>Increased Triglyceride storage is not due to free fatty acid uptake</vt:lpstr>
      <vt:lpstr>Intracellular free fatty acid does not change</vt:lpstr>
      <vt:lpstr>Triglyceride storage is also increased in primary hepatocyte</vt:lpstr>
      <vt:lpstr>C-Myc is not changed after Knockdown of PPP2R5C</vt:lpstr>
      <vt:lpstr>P-AMPK is upregulated</vt:lpstr>
      <vt:lpstr>No change in p-ACC </vt:lpstr>
      <vt:lpstr>Regulation in triglyceride biosynthesis</vt:lpstr>
      <vt:lpstr>GPAT, the first step in TAG biosynthesis, is increased</vt:lpstr>
      <vt:lpstr>Acly, for systhesis of acetyl-CoA, is increased</vt:lpstr>
      <vt:lpstr>The citrate transporter is increased</vt:lpstr>
      <vt:lpstr>DGAT2, the final step in TAG biosynthesis, is increased</vt:lpstr>
      <vt:lpstr>Selecting right ratio for FL/RL reporter of SREBP</vt:lpstr>
      <vt:lpstr>Different load of plasmid change the response of reporter</vt:lpstr>
      <vt:lpstr>PPRE reporter does not change after knockdown</vt:lpstr>
      <vt:lpstr>SREBP promoter reporter does not change</vt:lpstr>
      <vt:lpstr>No change in another PPRE reporter</vt:lpstr>
      <vt:lpstr>GPAT SRE and LXR reporter do not change</vt:lpstr>
      <vt:lpstr>Slc25a1 and GPAT promoter response to knockdown</vt:lpstr>
      <vt:lpstr>Slc25a1 and GPAT promoter response to knockdown</vt:lpstr>
      <vt:lpstr>Selecting miR12 for AAV mediated knockdown</vt:lpstr>
      <vt:lpstr>Quantification of miRs’ Knockdown</vt:lpstr>
      <vt:lpstr>Substrate trapping</vt:lpstr>
      <vt:lpstr>PP2A catalytic mutant interacts with PPP2R5C</vt:lpstr>
      <vt:lpstr>Select Effectene as best transfection reagent</vt:lpstr>
      <vt:lpstr>Initial trial with GST pulldown</vt:lpstr>
      <vt:lpstr>Transfection of shR and miR phenocopy increased lipogenesis</vt:lpstr>
      <vt:lpstr>Glycolysis phenotype is not reproducible</vt:lpstr>
      <vt:lpstr>Rapamycin treatment decrease Protein synthesis</vt:lpstr>
      <vt:lpstr>PPP2R5C’s TAG phenotype is mTOR independent</vt:lpstr>
      <vt:lpstr>SREBP-1 change is not reproducible</vt:lpstr>
      <vt:lpstr>Anti-SREBP1 not response to Sterol treatment</vt:lpstr>
      <vt:lpstr>Hif1a is not significantly upregulated</vt:lpstr>
      <vt:lpstr>PPP2R5C negatively modulate AMPK</vt:lpstr>
      <vt:lpstr>PPP2R5C negatively modulate AMPK</vt:lpstr>
      <vt:lpstr>Regulation in triglyceride biosynthesis</vt:lpstr>
      <vt:lpstr>Acly, for systhesis of acetyl-CoA, is increased</vt:lpstr>
      <vt:lpstr>Known Pathway Controling Lipogenesis</vt:lpstr>
      <vt:lpstr>Acly upstream stucture</vt:lpstr>
      <vt:lpstr>Promoter region is not responsible for upregulation</vt:lpstr>
      <vt:lpstr>Upsteam of Acly in response to PPP2R5C KD</vt:lpstr>
      <vt:lpstr>Further fragmentation on Acly up6</vt:lpstr>
      <vt:lpstr>Acly up6 fragments response to PPP2R5C knockdown</vt:lpstr>
      <vt:lpstr>Top-down Target Selection</vt:lpstr>
      <vt:lpstr>BioID protein interaction mapping</vt:lpstr>
      <vt:lpstr>BioID-PPP2R5C fusion is expressible</vt:lpstr>
      <vt:lpstr>Protein biotinylation is different with PPP2R5C fusion</vt:lpstr>
      <vt:lpstr>PP2A catalytic subunit is fished out</vt:lpstr>
      <vt:lpstr>Large scale streptavidin pulldown is successful</vt:lpstr>
      <vt:lpstr>Hif1a interacts with PPP2R5C</vt:lpstr>
      <vt:lpstr>What is HIF1a?</vt:lpstr>
      <vt:lpstr>PhosTag separation of Hif1a into two bands</vt:lpstr>
      <vt:lpstr>Increased glycolysis and lipogenesis in AD-PPP2R5C infected Hepa1-6</vt:lpstr>
      <vt:lpstr>Glycolysis Stress with PPP2R5C KD</vt:lpstr>
      <vt:lpstr>Increased Glycolysis in PPP2R5C KD</vt:lpstr>
      <vt:lpstr>Large error bar in Seahorse could be due to variation in cell number</vt:lpstr>
      <vt:lpstr>PPP2R5C’s TAG phenotype is mTOR independent</vt:lpstr>
      <vt:lpstr>Longer PPP2R5C KD increase more lipogenesis</vt:lpstr>
      <vt:lpstr>Antibody for PPP2R5C works for PPP2R5C OE</vt:lpstr>
      <vt:lpstr>Significant KD of PPP2R5C by shR3</vt:lpstr>
      <vt:lpstr>KD level correlates with TAG phenotype</vt:lpstr>
      <vt:lpstr>How AAV is produced and purified</vt:lpstr>
      <vt:lpstr>Most AAV lost in Gradient2</vt:lpstr>
      <vt:lpstr>siRNA against PPP2R5C could reach 50% KD at transcription level</vt:lpstr>
      <vt:lpstr>AAV-miR12 and siPPP2R5C could not reproduce TAG phenotype</vt:lpstr>
      <vt:lpstr>AAV and siRNA is not able to KD PPP2R5C</vt:lpstr>
      <vt:lpstr>mTORC1 Activates Glycolysis and Lipogenesis</vt:lpstr>
      <vt:lpstr>Quality Control of HRE reporter</vt:lpstr>
      <vt:lpstr>Top-down Target Selection</vt:lpstr>
      <vt:lpstr>PP2A catalytic mutant interacts with PPP2R5C</vt:lpstr>
      <vt:lpstr>BioID protein interaction mapping</vt:lpstr>
      <vt:lpstr>Large scale streptavidin pulldown is successful</vt:lpstr>
      <vt:lpstr>Hif1a interacts with PPP2R5C</vt:lpstr>
      <vt:lpstr>Hif1a is differentially phosphorylated</vt:lpstr>
      <vt:lpstr>S6K interacts with PPP2R5C</vt:lpstr>
      <vt:lpstr>No evidence for S6K phosphorylation change</vt:lpstr>
      <vt:lpstr>Interesting candidates from MS</vt:lpstr>
      <vt:lpstr>STAT3 interacts with PPP2R</vt:lpstr>
      <vt:lpstr>℗-STAT3(S727) is not change upon KD</vt:lpstr>
      <vt:lpstr>No evidence for STAT3 phosphorylation change</vt:lpstr>
      <vt:lpstr>SREBP is increased in 3day KD</vt:lpstr>
      <vt:lpstr>SREBP could have more mature form</vt:lpstr>
      <vt:lpstr>No evidence for cMYC phosphorylation change</vt:lpstr>
      <vt:lpstr>AMPK is differentially Phosphorylated</vt:lpstr>
      <vt:lpstr>PPP2R5C negatively modulate AMPK</vt:lpstr>
      <vt:lpstr>Generating virus-free stable cell line for inducible KD of PPP2R5C</vt:lpstr>
      <vt:lpstr>Leakiness in single clone for shR3 and 6</vt:lpstr>
      <vt:lpstr>Glucose uptake profile in Full Medium</vt:lpstr>
      <vt:lpstr>Increased Glucose Uptake by 2NBDG assay</vt:lpstr>
      <vt:lpstr>Glucose Uptake Percentage</vt:lpstr>
      <vt:lpstr>Glucose Uptake Assay with 16h Starvation</vt:lpstr>
      <vt:lpstr>Not all shR clones give same profile</vt:lpstr>
      <vt:lpstr>There is at least one clone for each shR have the same glucose phenotype</vt:lpstr>
      <vt:lpstr>Starved without cumate induction</vt:lpstr>
      <vt:lpstr>Granularity differs in shRs</vt:lpstr>
      <vt:lpstr>Cell granularity differs in shRs upon PPP2R5C KD</vt:lpstr>
      <vt:lpstr>PPP2R5C KD does not change cell size</vt:lpstr>
      <vt:lpstr>Triglyceride storage phenotype is already developed in 48hrs</vt:lpstr>
      <vt:lpstr>PPP2R5C’s TAG phenotype is mTOR independent</vt:lpstr>
      <vt:lpstr>Inducible KD of PPP2R5C could not reproduce AV KD results</vt:lpstr>
      <vt:lpstr>TAG phenotype is not consistent in stable cell lines</vt:lpstr>
      <vt:lpstr>TAG at high cell density</vt:lpstr>
      <vt:lpstr>Low Cumate induction</vt:lpstr>
      <vt:lpstr>TAG at low induction low cell density</vt:lpstr>
      <vt:lpstr>Top-down Target Selection</vt:lpstr>
      <vt:lpstr>BioID protein interaction mapping</vt:lpstr>
      <vt:lpstr>Hif1a interacts with PPP2R5C</vt:lpstr>
      <vt:lpstr>Hif1a is differentially phosphorylated</vt:lpstr>
      <vt:lpstr>S6K interacts with PPP2R5C</vt:lpstr>
      <vt:lpstr>STAT3 interacts with PPP2R</vt:lpstr>
      <vt:lpstr>PPP2R5C negatively modulate AMPK</vt:lpstr>
      <vt:lpstr>AMPK activated by induction and PPP2R5C KD</vt:lpstr>
      <vt:lpstr>Hif1a phosphorylation change upon PPP2R5C KD</vt:lpstr>
      <vt:lpstr>CIP treatment for shR6-5 after induction</vt:lpstr>
      <vt:lpstr>S6K phosphorylation on phostag</vt:lpstr>
      <vt:lpstr>AMPK phosphorylation change on phostag</vt:lpstr>
      <vt:lpstr>Protein level of PPP2R5C in wt/db mices</vt:lpstr>
      <vt:lpstr>Glucose Uptake Assay with 16h Starvation</vt:lpstr>
      <vt:lpstr>There is at least one clone for each shR have the same glucose phenotype</vt:lpstr>
      <vt:lpstr>BioID protein interaction mapping</vt:lpstr>
      <vt:lpstr>S6K interacts with PPP2R5C</vt:lpstr>
      <vt:lpstr>PPP2R5C negatively modulate AMPK</vt:lpstr>
      <vt:lpstr>PPP2R5C could bind to AMPK b1</vt:lpstr>
      <vt:lpstr>KD of PPP2R5C affect AMPK activity</vt:lpstr>
      <vt:lpstr>AMPK targets in glucose uptake activates upon PPP2R5C kd</vt:lpstr>
      <vt:lpstr>Epistasis by AMPK chemical inhibition</vt:lpstr>
      <vt:lpstr>Compound C does not give effective AMPK inhibition</vt:lpstr>
      <vt:lpstr>Time dynamics of Compound C on AMPK inhibition</vt:lpstr>
      <vt:lpstr>Compound C from santa cruz</vt:lpstr>
      <vt:lpstr>AMPK dephosphorylation assay is not reproducible </vt:lpstr>
      <vt:lpstr>Glucose Uptake in Primary Hepatocytes</vt:lpstr>
      <vt:lpstr>Glucose Uptake in Primary Hepatocytes</vt:lpstr>
      <vt:lpstr>AMPK in primary hepatocytes</vt:lpstr>
      <vt:lpstr>PPP2R5C controls glycolysis via AMPK pathway</vt:lpstr>
      <vt:lpstr>Triglyceride storage phenotype is already developed in 48hrs</vt:lpstr>
      <vt:lpstr>PPP2R5C’s TAG phenotype is mTOR independent</vt:lpstr>
      <vt:lpstr>Hif1a interacts with PPP2R5C</vt:lpstr>
      <vt:lpstr>Hif1a phosphorylation change upon PPP2R5C KD</vt:lpstr>
      <vt:lpstr>CIP treatment for shR6-5 after induction</vt:lpstr>
      <vt:lpstr>Hif1a target expression</vt:lpstr>
      <vt:lpstr>Hif1a target expression</vt:lpstr>
      <vt:lpstr>Hif reporter activity increases after induction</vt:lpstr>
      <vt:lpstr>Hif reporter assay is not reproducible</vt:lpstr>
      <vt:lpstr>SREBP in primary hepatocytes</vt:lpstr>
      <vt:lpstr>PPP2R5C could inhibit lipogeneis via HIF1a</vt:lpstr>
      <vt:lpstr>In vivo mouse metabolism by KD PPP2R5C via AAV</vt:lpstr>
      <vt:lpstr>AAV knockdown is finally successful</vt:lpstr>
      <vt:lpstr>Body weight change during AAV KD pilot experiment</vt:lpstr>
      <vt:lpstr>Blood glucose profiles</vt:lpstr>
      <vt:lpstr>Liver weight are higher in KD groups</vt:lpstr>
      <vt:lpstr>Working model for PPP2R5C in metabolism control</vt:lpstr>
      <vt:lpstr>PPP2R5C KD efficiency</vt:lpstr>
      <vt:lpstr>No significant change in total body fat</vt:lpstr>
      <vt:lpstr>Increased Insulin Sensitivity in GTT</vt:lpstr>
      <vt:lpstr>Faster glucose clearance</vt:lpstr>
      <vt:lpstr>No Body Weight Change</vt:lpstr>
      <vt:lpstr>No Blood Glucose Change</vt:lpstr>
      <vt:lpstr>Increased Liver Weight</vt:lpstr>
      <vt:lpstr>No change in Abdominal Fat</vt:lpstr>
      <vt:lpstr>Increased Glycogen Storage</vt:lpstr>
      <vt:lpstr>Lower Blood Insulin</vt:lpstr>
      <vt:lpstr>Better Insulin Sensitivity</vt:lpstr>
      <vt:lpstr>TAG patterns depend on nutritional status</vt:lpstr>
      <vt:lpstr>No change in serum TAG</vt:lpstr>
      <vt:lpstr>Outliers in liver NEFA explains lower statistical significance of TAG</vt:lpstr>
      <vt:lpstr>Increased serum NEFA during refed</vt:lpstr>
      <vt:lpstr>Lower liver cholesterol</vt:lpstr>
      <vt:lpstr>No change in serum cholesterol</vt:lpstr>
      <vt:lpstr>No change in serum total ketone body</vt:lpstr>
      <vt:lpstr>No change in serum hydroxybutyrate </vt:lpstr>
    </vt:vector>
  </TitlesOfParts>
  <Company>DKFZ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PP2A-B’ is a negative regulator of S6K in Drosophila</dc:title>
  <dc:creator>Yongsheng Cheng</dc:creator>
  <cp:lastModifiedBy>Yongsheng Cheng</cp:lastModifiedBy>
  <cp:revision>5</cp:revision>
  <dcterms:created xsi:type="dcterms:W3CDTF">2014-05-27T13:10:20Z</dcterms:created>
  <dcterms:modified xsi:type="dcterms:W3CDTF">2014-10-15T13:25:31Z</dcterms:modified>
</cp:coreProperties>
</file>